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4"/>
  </p:sldMasterIdLst>
  <p:notesMasterIdLst>
    <p:notesMasterId r:id="rId34"/>
  </p:notesMasterIdLst>
  <p:handoutMasterIdLst>
    <p:handoutMasterId r:id="rId35"/>
  </p:handoutMasterIdLst>
  <p:sldIdLst>
    <p:sldId id="8239" r:id="rId5"/>
    <p:sldId id="5351" r:id="rId6"/>
    <p:sldId id="8238" r:id="rId7"/>
    <p:sldId id="5784" r:id="rId8"/>
    <p:sldId id="7985" r:id="rId9"/>
    <p:sldId id="7987" r:id="rId10"/>
    <p:sldId id="7986" r:id="rId11"/>
    <p:sldId id="8233" r:id="rId12"/>
    <p:sldId id="8234" r:id="rId13"/>
    <p:sldId id="8235" r:id="rId14"/>
    <p:sldId id="8175" r:id="rId15"/>
    <p:sldId id="5767" r:id="rId16"/>
    <p:sldId id="8176" r:id="rId17"/>
    <p:sldId id="3070" r:id="rId18"/>
    <p:sldId id="3058" r:id="rId19"/>
    <p:sldId id="3059" r:id="rId20"/>
    <p:sldId id="8185" r:id="rId21"/>
    <p:sldId id="5410" r:id="rId22"/>
    <p:sldId id="8186" r:id="rId23"/>
    <p:sldId id="8237" r:id="rId24"/>
    <p:sldId id="4130" r:id="rId25"/>
    <p:sldId id="8236" r:id="rId26"/>
    <p:sldId id="8199" r:id="rId27"/>
    <p:sldId id="7993" r:id="rId28"/>
    <p:sldId id="8021" r:id="rId29"/>
    <p:sldId id="8103" r:id="rId30"/>
    <p:sldId id="5639" r:id="rId31"/>
    <p:sldId id="5411" r:id="rId32"/>
    <p:sldId id="541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os"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F0FA"/>
    <a:srgbClr val="46494F"/>
    <a:srgbClr val="00ADC9"/>
    <a:srgbClr val="FF8400"/>
    <a:srgbClr val="00193C"/>
    <a:srgbClr val="464A4F"/>
    <a:srgbClr val="001021"/>
    <a:srgbClr val="105499"/>
    <a:srgbClr val="0E4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063" autoAdjust="0"/>
  </p:normalViewPr>
  <p:slideViewPr>
    <p:cSldViewPr snapToGrid="0" snapToObjects="1">
      <p:cViewPr varScale="1">
        <p:scale>
          <a:sx n="49" d="100"/>
          <a:sy n="49" d="100"/>
        </p:scale>
        <p:origin x="2868" y="36"/>
      </p:cViewPr>
      <p:guideLst>
        <p:guide orient="horz" pos="9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0242"/>
    </p:cViewPr>
  </p:sorterViewPr>
  <p:notesViewPr>
    <p:cSldViewPr snapToGrid="0" snapToObjects="1">
      <p:cViewPr varScale="1">
        <p:scale>
          <a:sx n="249" d="100"/>
          <a:sy n="249" d="100"/>
        </p:scale>
        <p:origin x="28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userId="bde4799d-aa24-40c4-a8e9-4ea0ef6b81cf" providerId="ADAL" clId="{F1DBC572-6E95-4A84-A671-B63A70DD734B}"/>
    <pc:docChg chg="delSld modSld">
      <pc:chgData name="Richard" userId="bde4799d-aa24-40c4-a8e9-4ea0ef6b81cf" providerId="ADAL" clId="{F1DBC572-6E95-4A84-A671-B63A70DD734B}" dt="2021-07-06T09:23:14.255" v="6" actId="2696"/>
      <pc:docMkLst>
        <pc:docMk/>
      </pc:docMkLst>
      <pc:sldChg chg="modNotesTx">
        <pc:chgData name="Richard" userId="bde4799d-aa24-40c4-a8e9-4ea0ef6b81cf" providerId="ADAL" clId="{F1DBC572-6E95-4A84-A671-B63A70DD734B}" dt="2021-07-06T09:21:31.257" v="3" actId="20577"/>
        <pc:sldMkLst>
          <pc:docMk/>
          <pc:sldMk cId="945274728" sldId="3058"/>
        </pc:sldMkLst>
      </pc:sldChg>
      <pc:sldChg chg="del">
        <pc:chgData name="Richard" userId="bde4799d-aa24-40c4-a8e9-4ea0ef6b81cf" providerId="ADAL" clId="{F1DBC572-6E95-4A84-A671-B63A70DD734B}" dt="2021-07-06T09:23:14.255" v="6" actId="2696"/>
        <pc:sldMkLst>
          <pc:docMk/>
          <pc:sldMk cId="2067603912" sldId="5439"/>
        </pc:sldMkLst>
      </pc:sldChg>
      <pc:sldChg chg="modNotesTx">
        <pc:chgData name="Richard" userId="bde4799d-aa24-40c4-a8e9-4ea0ef6b81cf" providerId="ADAL" clId="{F1DBC572-6E95-4A84-A671-B63A70DD734B}" dt="2021-07-06T09:22:42.573" v="5" actId="6549"/>
        <pc:sldMkLst>
          <pc:docMk/>
          <pc:sldMk cId="3152237799" sldId="7993"/>
        </pc:sldMkLst>
      </pc:sldChg>
      <pc:sldChg chg="modNotesTx">
        <pc:chgData name="Richard" userId="bde4799d-aa24-40c4-a8e9-4ea0ef6b81cf" providerId="ADAL" clId="{F1DBC572-6E95-4A84-A671-B63A70DD734B}" dt="2021-07-06T09:22:05.923" v="4" actId="6549"/>
        <pc:sldMkLst>
          <pc:docMk/>
          <pc:sldMk cId="688110949" sldId="8199"/>
        </pc:sldMkLst>
      </pc:sldChg>
      <pc:sldChg chg="modNotesTx">
        <pc:chgData name="Richard" userId="bde4799d-aa24-40c4-a8e9-4ea0ef6b81cf" providerId="ADAL" clId="{F1DBC572-6E95-4A84-A671-B63A70DD734B}" dt="2021-07-06T09:20:49.415" v="0" actId="6549"/>
        <pc:sldMkLst>
          <pc:docMk/>
          <pc:sldMk cId="1321902681" sldId="8238"/>
        </pc:sldMkLst>
      </pc:sldChg>
    </pc:docChg>
  </pc:docChgLst>
  <pc:docChgLst>
    <pc:chgData name="Richard" userId="bde4799d-aa24-40c4-a8e9-4ea0ef6b81cf" providerId="ADAL" clId="{A0D1E610-32BC-480A-BF4B-A3581380BED4}"/>
    <pc:docChg chg="custSel addSld modSld">
      <pc:chgData name="Richard" userId="bde4799d-aa24-40c4-a8e9-4ea0ef6b81cf" providerId="ADAL" clId="{A0D1E610-32BC-480A-BF4B-A3581380BED4}" dt="2021-07-02T10:04:18.635" v="164" actId="27636"/>
      <pc:docMkLst>
        <pc:docMk/>
      </pc:docMkLst>
      <pc:sldChg chg="delSp">
        <pc:chgData name="Richard" userId="bde4799d-aa24-40c4-a8e9-4ea0ef6b81cf" providerId="ADAL" clId="{A0D1E610-32BC-480A-BF4B-A3581380BED4}" dt="2021-07-02T09:54:02.648" v="1" actId="478"/>
        <pc:sldMkLst>
          <pc:docMk/>
          <pc:sldMk cId="2913087493" sldId="5351"/>
        </pc:sldMkLst>
        <pc:picChg chg="del">
          <ac:chgData name="Richard" userId="bde4799d-aa24-40c4-a8e9-4ea0ef6b81cf" providerId="ADAL" clId="{A0D1E610-32BC-480A-BF4B-A3581380BED4}" dt="2021-07-02T09:54:02.648" v="1" actId="478"/>
          <ac:picMkLst>
            <pc:docMk/>
            <pc:sldMk cId="2913087493" sldId="5351"/>
            <ac:picMk id="2" creationId="{BE86CEF4-0E97-41A8-85BD-C2A10D467C1E}"/>
          </ac:picMkLst>
        </pc:picChg>
      </pc:sldChg>
      <pc:sldChg chg="modSp">
        <pc:chgData name="Richard" userId="bde4799d-aa24-40c4-a8e9-4ea0ef6b81cf" providerId="ADAL" clId="{A0D1E610-32BC-480A-BF4B-A3581380BED4}" dt="2021-07-02T10:04:18.635" v="164" actId="27636"/>
        <pc:sldMkLst>
          <pc:docMk/>
          <pc:sldMk cId="2067603912" sldId="5439"/>
        </pc:sldMkLst>
        <pc:spChg chg="mod">
          <ac:chgData name="Richard" userId="bde4799d-aa24-40c4-a8e9-4ea0ef6b81cf" providerId="ADAL" clId="{A0D1E610-32BC-480A-BF4B-A3581380BED4}" dt="2021-07-02T10:04:18.635" v="164" actId="27636"/>
          <ac:spMkLst>
            <pc:docMk/>
            <pc:sldMk cId="2067603912" sldId="5439"/>
            <ac:spMk id="2" creationId="{4990C1A0-11A9-4EC3-B4F7-2B991AA62E4C}"/>
          </ac:spMkLst>
        </pc:spChg>
      </pc:sldChg>
      <pc:sldChg chg="delSp">
        <pc:chgData name="Richard" userId="bde4799d-aa24-40c4-a8e9-4ea0ef6b81cf" providerId="ADAL" clId="{A0D1E610-32BC-480A-BF4B-A3581380BED4}" dt="2021-07-02T09:54:05.242" v="2" actId="478"/>
        <pc:sldMkLst>
          <pc:docMk/>
          <pc:sldMk cId="1321902681" sldId="8238"/>
        </pc:sldMkLst>
        <pc:picChg chg="del">
          <ac:chgData name="Richard" userId="bde4799d-aa24-40c4-a8e9-4ea0ef6b81cf" providerId="ADAL" clId="{A0D1E610-32BC-480A-BF4B-A3581380BED4}" dt="2021-07-02T09:54:05.242" v="2" actId="478"/>
          <ac:picMkLst>
            <pc:docMk/>
            <pc:sldMk cId="1321902681" sldId="8238"/>
            <ac:picMk id="2" creationId="{BE86CEF4-0E97-41A8-85BD-C2A10D467C1E}"/>
          </ac:picMkLst>
        </pc:picChg>
      </pc:sldChg>
      <pc:sldChg chg="addSp delSp modSp add">
        <pc:chgData name="Richard" userId="bde4799d-aa24-40c4-a8e9-4ea0ef6b81cf" providerId="ADAL" clId="{A0D1E610-32BC-480A-BF4B-A3581380BED4}" dt="2021-07-02T10:04:08.788" v="162" actId="20577"/>
        <pc:sldMkLst>
          <pc:docMk/>
          <pc:sldMk cId="1783103163" sldId="8239"/>
        </pc:sldMkLst>
        <pc:spChg chg="del">
          <ac:chgData name="Richard" userId="bde4799d-aa24-40c4-a8e9-4ea0ef6b81cf" providerId="ADAL" clId="{A0D1E610-32BC-480A-BF4B-A3581380BED4}" dt="2021-07-02T09:54:10.201" v="3"/>
          <ac:spMkLst>
            <pc:docMk/>
            <pc:sldMk cId="1783103163" sldId="8239"/>
            <ac:spMk id="2" creationId="{4734E0D6-A9F3-4237-BACB-3886F179AC05}"/>
          </ac:spMkLst>
        </pc:spChg>
        <pc:spChg chg="del">
          <ac:chgData name="Richard" userId="bde4799d-aa24-40c4-a8e9-4ea0ef6b81cf" providerId="ADAL" clId="{A0D1E610-32BC-480A-BF4B-A3581380BED4}" dt="2021-07-02T09:54:10.201" v="3"/>
          <ac:spMkLst>
            <pc:docMk/>
            <pc:sldMk cId="1783103163" sldId="8239"/>
            <ac:spMk id="3" creationId="{2B4E3DB8-E28F-4A5D-805D-7F70797AEC1C}"/>
          </ac:spMkLst>
        </pc:spChg>
        <pc:spChg chg="del">
          <ac:chgData name="Richard" userId="bde4799d-aa24-40c4-a8e9-4ea0ef6b81cf" providerId="ADAL" clId="{A0D1E610-32BC-480A-BF4B-A3581380BED4}" dt="2021-07-02T09:54:10.201" v="3"/>
          <ac:spMkLst>
            <pc:docMk/>
            <pc:sldMk cId="1783103163" sldId="8239"/>
            <ac:spMk id="4" creationId="{2DEB981F-77F5-4E3B-8334-CC7599E34A85}"/>
          </ac:spMkLst>
        </pc:spChg>
        <pc:spChg chg="del">
          <ac:chgData name="Richard" userId="bde4799d-aa24-40c4-a8e9-4ea0ef6b81cf" providerId="ADAL" clId="{A0D1E610-32BC-480A-BF4B-A3581380BED4}" dt="2021-07-02T09:54:10.201" v="3"/>
          <ac:spMkLst>
            <pc:docMk/>
            <pc:sldMk cId="1783103163" sldId="8239"/>
            <ac:spMk id="5" creationId="{EC3ED1E3-A179-41CA-AC46-D277366D1938}"/>
          </ac:spMkLst>
        </pc:spChg>
        <pc:spChg chg="add mod">
          <ac:chgData name="Richard" userId="bde4799d-aa24-40c4-a8e9-4ea0ef6b81cf" providerId="ADAL" clId="{A0D1E610-32BC-480A-BF4B-A3581380BED4}" dt="2021-07-02T09:54:10.201" v="3"/>
          <ac:spMkLst>
            <pc:docMk/>
            <pc:sldMk cId="1783103163" sldId="8239"/>
            <ac:spMk id="6" creationId="{95CBEC69-FB5C-4850-B392-9A90EC6E4673}"/>
          </ac:spMkLst>
        </pc:spChg>
        <pc:spChg chg="add mod">
          <ac:chgData name="Richard" userId="bde4799d-aa24-40c4-a8e9-4ea0ef6b81cf" providerId="ADAL" clId="{A0D1E610-32BC-480A-BF4B-A3581380BED4}" dt="2021-07-02T10:04:08.788" v="162" actId="20577"/>
          <ac:spMkLst>
            <pc:docMk/>
            <pc:sldMk cId="1783103163" sldId="8239"/>
            <ac:spMk id="7" creationId="{3D997CE7-CD57-48B2-A909-CB058822D941}"/>
          </ac:spMkLst>
        </pc:spChg>
      </pc:sldChg>
    </pc:docChg>
  </pc:docChgLst>
  <pc:docChgLst>
    <pc:chgData name="Richard" userId="bde4799d-aa24-40c4-a8e9-4ea0ef6b81cf" providerId="ADAL" clId="{567EE043-9E6A-4D53-98DB-BF7454025536}"/>
    <pc:docChg chg="undo redo custSel addSld delSld modSld sldOrd">
      <pc:chgData name="Richard" userId="bde4799d-aa24-40c4-a8e9-4ea0ef6b81cf" providerId="ADAL" clId="{567EE043-9E6A-4D53-98DB-BF7454025536}" dt="2021-06-08T13:51:49.989" v="5375" actId="6549"/>
      <pc:docMkLst>
        <pc:docMk/>
      </pc:docMkLst>
      <pc:sldChg chg="add del">
        <pc:chgData name="Richard" userId="bde4799d-aa24-40c4-a8e9-4ea0ef6b81cf" providerId="ADAL" clId="{567EE043-9E6A-4D53-98DB-BF7454025536}" dt="2021-06-04T12:41:09.711" v="1881" actId="2696"/>
        <pc:sldMkLst>
          <pc:docMk/>
          <pc:sldMk cId="2406855767" sldId="3029"/>
        </pc:sldMkLst>
      </pc:sldChg>
      <pc:sldChg chg="addSp delSp modSp add modNotesTx">
        <pc:chgData name="Richard" userId="bde4799d-aa24-40c4-a8e9-4ea0ef6b81cf" providerId="ADAL" clId="{567EE043-9E6A-4D53-98DB-BF7454025536}" dt="2021-06-08T10:37:42.412" v="5011" actId="20577"/>
        <pc:sldMkLst>
          <pc:docMk/>
          <pc:sldMk cId="945274728" sldId="3058"/>
        </pc:sldMkLst>
        <pc:spChg chg="add del">
          <ac:chgData name="Richard" userId="bde4799d-aa24-40c4-a8e9-4ea0ef6b81cf" providerId="ADAL" clId="{567EE043-9E6A-4D53-98DB-BF7454025536}" dt="2021-06-08T08:45:21.881" v="2150"/>
          <ac:spMkLst>
            <pc:docMk/>
            <pc:sldMk cId="945274728" sldId="3058"/>
            <ac:spMk id="3" creationId="{78297948-49B8-4C11-95A8-D520F8292E3B}"/>
          </ac:spMkLst>
        </pc:spChg>
        <pc:spChg chg="add del">
          <ac:chgData name="Richard" userId="bde4799d-aa24-40c4-a8e9-4ea0ef6b81cf" providerId="ADAL" clId="{567EE043-9E6A-4D53-98DB-BF7454025536}" dt="2021-06-08T08:47:10.872" v="2156"/>
          <ac:spMkLst>
            <pc:docMk/>
            <pc:sldMk cId="945274728" sldId="3058"/>
            <ac:spMk id="5" creationId="{EB5FA04D-7A05-4935-838B-A689A571B1A0}"/>
          </ac:spMkLst>
        </pc:spChg>
        <pc:spChg chg="mod">
          <ac:chgData name="Richard" userId="bde4799d-aa24-40c4-a8e9-4ea0ef6b81cf" providerId="ADAL" clId="{567EE043-9E6A-4D53-98DB-BF7454025536}" dt="2021-06-08T10:37:42.412" v="5011" actId="20577"/>
          <ac:spMkLst>
            <pc:docMk/>
            <pc:sldMk cId="945274728" sldId="3058"/>
            <ac:spMk id="19" creationId="{464EFA7B-527F-496F-A309-B0C7825D6608}"/>
          </ac:spMkLst>
        </pc:spChg>
        <pc:spChg chg="mod">
          <ac:chgData name="Richard" userId="bde4799d-aa24-40c4-a8e9-4ea0ef6b81cf" providerId="ADAL" clId="{567EE043-9E6A-4D53-98DB-BF7454025536}" dt="2021-06-08T09:17:48.118" v="2900" actId="1036"/>
          <ac:spMkLst>
            <pc:docMk/>
            <pc:sldMk cId="945274728" sldId="3058"/>
            <ac:spMk id="20" creationId="{7414FD8F-5D3E-49F2-BF46-0ED07B04928E}"/>
          </ac:spMkLst>
        </pc:spChg>
        <pc:spChg chg="mod">
          <ac:chgData name="Richard" userId="bde4799d-aa24-40c4-a8e9-4ea0ef6b81cf" providerId="ADAL" clId="{567EE043-9E6A-4D53-98DB-BF7454025536}" dt="2021-06-08T09:16:23.553" v="2875" actId="1076"/>
          <ac:spMkLst>
            <pc:docMk/>
            <pc:sldMk cId="945274728" sldId="3058"/>
            <ac:spMk id="21" creationId="{4D0279C2-C1EE-4B55-8849-A3A68F8CD872}"/>
          </ac:spMkLst>
        </pc:spChg>
        <pc:spChg chg="mod">
          <ac:chgData name="Richard" userId="bde4799d-aa24-40c4-a8e9-4ea0ef6b81cf" providerId="ADAL" clId="{567EE043-9E6A-4D53-98DB-BF7454025536}" dt="2021-06-08T09:17:36.070" v="2895" actId="1076"/>
          <ac:spMkLst>
            <pc:docMk/>
            <pc:sldMk cId="945274728" sldId="3058"/>
            <ac:spMk id="22" creationId="{58055AAB-C343-42BF-8399-AB1906B866C2}"/>
          </ac:spMkLst>
        </pc:spChg>
        <pc:spChg chg="add del">
          <ac:chgData name="Richard" userId="bde4799d-aa24-40c4-a8e9-4ea0ef6b81cf" providerId="ADAL" clId="{567EE043-9E6A-4D53-98DB-BF7454025536}" dt="2021-06-08T09:16:26.689" v="2876" actId="478"/>
          <ac:spMkLst>
            <pc:docMk/>
            <pc:sldMk cId="945274728" sldId="3058"/>
            <ac:spMk id="27" creationId="{9DED4DEF-1699-4405-A91E-896F419517CB}"/>
          </ac:spMkLst>
        </pc:spChg>
        <pc:grpChg chg="mod">
          <ac:chgData name="Richard" userId="bde4799d-aa24-40c4-a8e9-4ea0ef6b81cf" providerId="ADAL" clId="{567EE043-9E6A-4D53-98DB-BF7454025536}" dt="2021-06-08T09:17:31.765" v="2894" actId="14100"/>
          <ac:grpSpMkLst>
            <pc:docMk/>
            <pc:sldMk cId="945274728" sldId="3058"/>
            <ac:grpSpMk id="18" creationId="{9B34539E-1F99-4A3D-AEB5-FA37201BACBD}"/>
          </ac:grpSpMkLst>
        </pc:grpChg>
        <pc:grpChg chg="del">
          <ac:chgData name="Richard" userId="bde4799d-aa24-40c4-a8e9-4ea0ef6b81cf" providerId="ADAL" clId="{567EE043-9E6A-4D53-98DB-BF7454025536}" dt="2021-06-08T08:48:32.277" v="2167" actId="478"/>
          <ac:grpSpMkLst>
            <pc:docMk/>
            <pc:sldMk cId="945274728" sldId="3058"/>
            <ac:grpSpMk id="23" creationId="{82FDE24A-6C1F-4BA5-9F48-657B8688F7D6}"/>
          </ac:grpSpMkLst>
        </pc:grpChg>
        <pc:picChg chg="add del">
          <ac:chgData name="Richard" userId="bde4799d-aa24-40c4-a8e9-4ea0ef6b81cf" providerId="ADAL" clId="{567EE043-9E6A-4D53-98DB-BF7454025536}" dt="2021-06-08T08:45:23.631" v="2152" actId="478"/>
          <ac:picMkLst>
            <pc:docMk/>
            <pc:sldMk cId="945274728" sldId="3058"/>
            <ac:picMk id="4" creationId="{90FAF8AB-C451-4089-B0A1-B1140AE9B04A}"/>
          </ac:picMkLst>
        </pc:picChg>
        <pc:picChg chg="add del">
          <ac:chgData name="Richard" userId="bde4799d-aa24-40c4-a8e9-4ea0ef6b81cf" providerId="ADAL" clId="{567EE043-9E6A-4D53-98DB-BF7454025536}" dt="2021-06-08T08:47:12.321" v="2158" actId="478"/>
          <ac:picMkLst>
            <pc:docMk/>
            <pc:sldMk cId="945274728" sldId="3058"/>
            <ac:picMk id="6" creationId="{1884111D-C3B1-45DC-81F5-219E51AEBA2D}"/>
          </ac:picMkLst>
        </pc:picChg>
        <pc:picChg chg="add mod">
          <ac:chgData name="Richard" userId="bde4799d-aa24-40c4-a8e9-4ea0ef6b81cf" providerId="ADAL" clId="{567EE043-9E6A-4D53-98DB-BF7454025536}" dt="2021-06-08T09:17:04.610" v="2890" actId="14100"/>
          <ac:picMkLst>
            <pc:docMk/>
            <pc:sldMk cId="945274728" sldId="3058"/>
            <ac:picMk id="28" creationId="{5EBC3F56-389F-48CF-8F48-513540A00DF8}"/>
          </ac:picMkLst>
        </pc:picChg>
        <pc:picChg chg="add del mod">
          <ac:chgData name="Richard" userId="bde4799d-aa24-40c4-a8e9-4ea0ef6b81cf" providerId="ADAL" clId="{567EE043-9E6A-4D53-98DB-BF7454025536}" dt="2021-06-08T08:50:10.760" v="2180" actId="478"/>
          <ac:picMkLst>
            <pc:docMk/>
            <pc:sldMk cId="945274728" sldId="3058"/>
            <ac:picMk id="1030" creationId="{21ABD14A-E93B-4F48-BED5-18C388EEE94F}"/>
          </ac:picMkLst>
        </pc:picChg>
        <pc:picChg chg="add del mod">
          <ac:chgData name="Richard" userId="bde4799d-aa24-40c4-a8e9-4ea0ef6b81cf" providerId="ADAL" clId="{567EE043-9E6A-4D53-98DB-BF7454025536}" dt="2021-06-08T08:50:09.688" v="2179"/>
          <ac:picMkLst>
            <pc:docMk/>
            <pc:sldMk cId="945274728" sldId="3058"/>
            <ac:picMk id="1032" creationId="{DFC37D68-2373-4C37-9749-C4EB409E1523}"/>
          </ac:picMkLst>
        </pc:picChg>
      </pc:sldChg>
      <pc:sldChg chg="add modNotesTx">
        <pc:chgData name="Richard" userId="bde4799d-aa24-40c4-a8e9-4ea0ef6b81cf" providerId="ADAL" clId="{567EE043-9E6A-4D53-98DB-BF7454025536}" dt="2021-06-04T10:52:45.457" v="837" actId="20577"/>
        <pc:sldMkLst>
          <pc:docMk/>
          <pc:sldMk cId="3350880729" sldId="3059"/>
        </pc:sldMkLst>
      </pc:sldChg>
      <pc:sldChg chg="add modNotesTx">
        <pc:chgData name="Richard" userId="bde4799d-aa24-40c4-a8e9-4ea0ef6b81cf" providerId="ADAL" clId="{567EE043-9E6A-4D53-98DB-BF7454025536}" dt="2021-06-04T10:51:46.002" v="832" actId="6549"/>
        <pc:sldMkLst>
          <pc:docMk/>
          <pc:sldMk cId="2784281936" sldId="3070"/>
        </pc:sldMkLst>
      </pc:sldChg>
      <pc:sldChg chg="add del">
        <pc:chgData name="Richard" userId="bde4799d-aa24-40c4-a8e9-4ea0ef6b81cf" providerId="ADAL" clId="{567EE043-9E6A-4D53-98DB-BF7454025536}" dt="2021-06-04T13:20:35.959" v="1971" actId="2696"/>
        <pc:sldMkLst>
          <pc:docMk/>
          <pc:sldMk cId="1289611949" sldId="4110"/>
        </pc:sldMkLst>
      </pc:sldChg>
      <pc:sldChg chg="addSp delSp modSp add modNotesTx">
        <pc:chgData name="Richard" userId="bde4799d-aa24-40c4-a8e9-4ea0ef6b81cf" providerId="ADAL" clId="{567EE043-9E6A-4D53-98DB-BF7454025536}" dt="2021-06-08T10:48:10.112" v="5106" actId="20577"/>
        <pc:sldMkLst>
          <pc:docMk/>
          <pc:sldMk cId="1098786107" sldId="4130"/>
        </pc:sldMkLst>
        <pc:spChg chg="mod">
          <ac:chgData name="Richard" userId="bde4799d-aa24-40c4-a8e9-4ea0ef6b81cf" providerId="ADAL" clId="{567EE043-9E6A-4D53-98DB-BF7454025536}" dt="2021-06-08T10:47:14.223" v="5078" actId="207"/>
          <ac:spMkLst>
            <pc:docMk/>
            <pc:sldMk cId="1098786107" sldId="4130"/>
            <ac:spMk id="28" creationId="{86617930-1FE8-49AE-A116-E1B9B9BDD2D8}"/>
          </ac:spMkLst>
        </pc:spChg>
        <pc:spChg chg="mod">
          <ac:chgData name="Richard" userId="bde4799d-aa24-40c4-a8e9-4ea0ef6b81cf" providerId="ADAL" clId="{567EE043-9E6A-4D53-98DB-BF7454025536}" dt="2021-06-08T10:47:16.666" v="5079" actId="207"/>
          <ac:spMkLst>
            <pc:docMk/>
            <pc:sldMk cId="1098786107" sldId="4130"/>
            <ac:spMk id="35" creationId="{5EBA29B1-839D-4F6D-BB3A-31A37B406ED0}"/>
          </ac:spMkLst>
        </pc:spChg>
        <pc:spChg chg="mod">
          <ac:chgData name="Richard" userId="bde4799d-aa24-40c4-a8e9-4ea0ef6b81cf" providerId="ADAL" clId="{567EE043-9E6A-4D53-98DB-BF7454025536}" dt="2021-06-08T10:47:19.866" v="5080" actId="207"/>
          <ac:spMkLst>
            <pc:docMk/>
            <pc:sldMk cId="1098786107" sldId="4130"/>
            <ac:spMk id="36" creationId="{A06ED2F8-0574-4929-977E-2FB511983F2B}"/>
          </ac:spMkLst>
        </pc:spChg>
        <pc:picChg chg="add del mod">
          <ac:chgData name="Richard" userId="bde4799d-aa24-40c4-a8e9-4ea0ef6b81cf" providerId="ADAL" clId="{567EE043-9E6A-4D53-98DB-BF7454025536}" dt="2021-06-08T09:52:39.704" v="4203"/>
          <ac:picMkLst>
            <pc:docMk/>
            <pc:sldMk cId="1098786107" sldId="4130"/>
            <ac:picMk id="6" creationId="{11B6E4BE-A884-44DB-8233-FB5CDFE7E2D9}"/>
          </ac:picMkLst>
        </pc:picChg>
        <pc:picChg chg="del mod">
          <ac:chgData name="Richard" userId="bde4799d-aa24-40c4-a8e9-4ea0ef6b81cf" providerId="ADAL" clId="{567EE043-9E6A-4D53-98DB-BF7454025536}" dt="2021-06-08T10:45:52.213" v="5060" actId="478"/>
          <ac:picMkLst>
            <pc:docMk/>
            <pc:sldMk cId="1098786107" sldId="4130"/>
            <ac:picMk id="16" creationId="{D91C882D-13B1-416D-9486-5779F20CC4C8}"/>
          </ac:picMkLst>
        </pc:picChg>
        <pc:picChg chg="add">
          <ac:chgData name="Richard" userId="bde4799d-aa24-40c4-a8e9-4ea0ef6b81cf" providerId="ADAL" clId="{567EE043-9E6A-4D53-98DB-BF7454025536}" dt="2021-06-08T09:52:43.268" v="4205"/>
          <ac:picMkLst>
            <pc:docMk/>
            <pc:sldMk cId="1098786107" sldId="4130"/>
            <ac:picMk id="29" creationId="{041F83BE-3D7F-44C0-BFC8-7A4521193EB6}"/>
          </ac:picMkLst>
        </pc:picChg>
        <pc:picChg chg="del">
          <ac:chgData name="Richard" userId="bde4799d-aa24-40c4-a8e9-4ea0ef6b81cf" providerId="ADAL" clId="{567EE043-9E6A-4D53-98DB-BF7454025536}" dt="2021-06-08T09:52:43.051" v="4204" actId="478"/>
          <ac:picMkLst>
            <pc:docMk/>
            <pc:sldMk cId="1098786107" sldId="4130"/>
            <ac:picMk id="41" creationId="{B0A9BB32-9FCF-4C2F-8B0E-3DDC3C896C29}"/>
          </ac:picMkLst>
        </pc:picChg>
        <pc:picChg chg="del">
          <ac:chgData name="Richard" userId="bde4799d-aa24-40c4-a8e9-4ea0ef6b81cf" providerId="ADAL" clId="{567EE043-9E6A-4D53-98DB-BF7454025536}" dt="2021-06-08T09:50:37.881" v="4112" actId="478"/>
          <ac:picMkLst>
            <pc:docMk/>
            <pc:sldMk cId="1098786107" sldId="4130"/>
            <ac:picMk id="42" creationId="{5A849CA0-7436-4C19-A8A6-CAD8776853D2}"/>
          </ac:picMkLst>
        </pc:picChg>
        <pc:picChg chg="add del mod">
          <ac:chgData name="Richard" userId="bde4799d-aa24-40c4-a8e9-4ea0ef6b81cf" providerId="ADAL" clId="{567EE043-9E6A-4D53-98DB-BF7454025536}" dt="2021-06-08T10:46:35.820" v="5071" actId="478"/>
          <ac:picMkLst>
            <pc:docMk/>
            <pc:sldMk cId="1098786107" sldId="4130"/>
            <ac:picMk id="2050" creationId="{7125DCDC-82DD-4981-8CB4-6E2C142EEA93}"/>
          </ac:picMkLst>
        </pc:picChg>
        <pc:picChg chg="add mod">
          <ac:chgData name="Richard" userId="bde4799d-aa24-40c4-a8e9-4ea0ef6b81cf" providerId="ADAL" clId="{567EE043-9E6A-4D53-98DB-BF7454025536}" dt="2021-06-08T10:47:03.143" v="5077" actId="1038"/>
          <ac:picMkLst>
            <pc:docMk/>
            <pc:sldMk cId="1098786107" sldId="4130"/>
            <ac:picMk id="2052" creationId="{BA17F3FD-B708-4F05-925C-0BE7A57EA417}"/>
          </ac:picMkLst>
        </pc:picChg>
      </pc:sldChg>
      <pc:sldChg chg="add del">
        <pc:chgData name="Richard" userId="bde4799d-aa24-40c4-a8e9-4ea0ef6b81cf" providerId="ADAL" clId="{567EE043-9E6A-4D53-98DB-BF7454025536}" dt="2021-06-04T11:01:09.049" v="904" actId="2696"/>
        <pc:sldMkLst>
          <pc:docMk/>
          <pc:sldMk cId="1098370460" sldId="5340"/>
        </pc:sldMkLst>
      </pc:sldChg>
      <pc:sldChg chg="addSp delSp modSp add modNotesTx">
        <pc:chgData name="Richard" userId="bde4799d-aa24-40c4-a8e9-4ea0ef6b81cf" providerId="ADAL" clId="{567EE043-9E6A-4D53-98DB-BF7454025536}" dt="2021-06-08T13:51:49.989" v="5375" actId="6549"/>
        <pc:sldMkLst>
          <pc:docMk/>
          <pc:sldMk cId="2913087493" sldId="5351"/>
        </pc:sldMkLst>
        <pc:spChg chg="mod">
          <ac:chgData name="Richard" userId="bde4799d-aa24-40c4-a8e9-4ea0ef6b81cf" providerId="ADAL" clId="{567EE043-9E6A-4D53-98DB-BF7454025536}" dt="2021-06-08T09:53:28.974" v="4213" actId="14100"/>
          <ac:spMkLst>
            <pc:docMk/>
            <pc:sldMk cId="2913087493" sldId="5351"/>
            <ac:spMk id="10" creationId="{C9440CEE-C765-49A8-9B83-CD22652BDC46}"/>
          </ac:spMkLst>
        </pc:spChg>
        <pc:picChg chg="add mod">
          <ac:chgData name="Richard" userId="bde4799d-aa24-40c4-a8e9-4ea0ef6b81cf" providerId="ADAL" clId="{567EE043-9E6A-4D53-98DB-BF7454025536}" dt="2021-06-08T09:45:53.661" v="4107" actId="1035"/>
          <ac:picMkLst>
            <pc:docMk/>
            <pc:sldMk cId="2913087493" sldId="5351"/>
            <ac:picMk id="2" creationId="{BE86CEF4-0E97-41A8-85BD-C2A10D467C1E}"/>
          </ac:picMkLst>
        </pc:picChg>
        <pc:picChg chg="del">
          <ac:chgData name="Richard" userId="bde4799d-aa24-40c4-a8e9-4ea0ef6b81cf" providerId="ADAL" clId="{567EE043-9E6A-4D53-98DB-BF7454025536}" dt="2021-06-08T09:45:42.765" v="4089" actId="478"/>
          <ac:picMkLst>
            <pc:docMk/>
            <pc:sldMk cId="2913087493" sldId="5351"/>
            <ac:picMk id="3" creationId="{FBA78A3D-B537-4587-B299-14192FC7D2F2}"/>
          </ac:picMkLst>
        </pc:picChg>
      </pc:sldChg>
      <pc:sldChg chg="add del">
        <pc:chgData name="Richard" userId="bde4799d-aa24-40c4-a8e9-4ea0ef6b81cf" providerId="ADAL" clId="{567EE043-9E6A-4D53-98DB-BF7454025536}" dt="2021-06-04T12:41:16.472" v="1882" actId="2696"/>
        <pc:sldMkLst>
          <pc:docMk/>
          <pc:sldMk cId="2319469021" sldId="5356"/>
        </pc:sldMkLst>
      </pc:sldChg>
      <pc:sldChg chg="modSp add modNotesTx">
        <pc:chgData name="Richard" userId="bde4799d-aa24-40c4-a8e9-4ea0ef6b81cf" providerId="ADAL" clId="{567EE043-9E6A-4D53-98DB-BF7454025536}" dt="2021-06-08T10:41:20.506" v="5057" actId="20577"/>
        <pc:sldMkLst>
          <pc:docMk/>
          <pc:sldMk cId="1822794715" sldId="5410"/>
        </pc:sldMkLst>
        <pc:spChg chg="mod">
          <ac:chgData name="Richard" userId="bde4799d-aa24-40c4-a8e9-4ea0ef6b81cf" providerId="ADAL" clId="{567EE043-9E6A-4D53-98DB-BF7454025536}" dt="2021-06-08T09:19:11.766" v="2929"/>
          <ac:spMkLst>
            <pc:docMk/>
            <pc:sldMk cId="1822794715" sldId="5410"/>
            <ac:spMk id="2" creationId="{4990C1A0-11A9-4EC3-B4F7-2B991AA62E4C}"/>
          </ac:spMkLst>
        </pc:spChg>
      </pc:sldChg>
      <pc:sldChg chg="add del modTransition modNotesTx">
        <pc:chgData name="Richard" userId="bde4799d-aa24-40c4-a8e9-4ea0ef6b81cf" providerId="ADAL" clId="{567EE043-9E6A-4D53-98DB-BF7454025536}" dt="2021-06-08T12:56:38.309" v="5299" actId="2696"/>
        <pc:sldMkLst>
          <pc:docMk/>
          <pc:sldMk cId="1091263693" sldId="5411"/>
        </pc:sldMkLst>
      </pc:sldChg>
      <pc:sldChg chg="add">
        <pc:chgData name="Richard" userId="bde4799d-aa24-40c4-a8e9-4ea0ef6b81cf" providerId="ADAL" clId="{567EE043-9E6A-4D53-98DB-BF7454025536}" dt="2021-06-08T12:56:42.006" v="5301"/>
        <pc:sldMkLst>
          <pc:docMk/>
          <pc:sldMk cId="3094305639" sldId="5411"/>
        </pc:sldMkLst>
      </pc:sldChg>
      <pc:sldChg chg="add del modTransition">
        <pc:chgData name="Richard" userId="bde4799d-aa24-40c4-a8e9-4ea0ef6b81cf" providerId="ADAL" clId="{567EE043-9E6A-4D53-98DB-BF7454025536}" dt="2021-06-08T12:56:38.324" v="5300" actId="2696"/>
        <pc:sldMkLst>
          <pc:docMk/>
          <pc:sldMk cId="3785333467" sldId="5412"/>
        </pc:sldMkLst>
      </pc:sldChg>
      <pc:sldChg chg="add">
        <pc:chgData name="Richard" userId="bde4799d-aa24-40c4-a8e9-4ea0ef6b81cf" providerId="ADAL" clId="{567EE043-9E6A-4D53-98DB-BF7454025536}" dt="2021-06-08T12:56:42.006" v="5301"/>
        <pc:sldMkLst>
          <pc:docMk/>
          <pc:sldMk cId="4141156896" sldId="5412"/>
        </pc:sldMkLst>
      </pc:sldChg>
      <pc:sldChg chg="add del">
        <pc:chgData name="Richard" userId="bde4799d-aa24-40c4-a8e9-4ea0ef6b81cf" providerId="ADAL" clId="{567EE043-9E6A-4D53-98DB-BF7454025536}" dt="2021-06-08T12:50:30.155" v="5287" actId="2696"/>
        <pc:sldMkLst>
          <pc:docMk/>
          <pc:sldMk cId="734432399" sldId="5413"/>
        </pc:sldMkLst>
      </pc:sldChg>
      <pc:sldChg chg="addSp delSp modSp add del modAnim modNotesTx">
        <pc:chgData name="Richard" userId="bde4799d-aa24-40c4-a8e9-4ea0ef6b81cf" providerId="ADAL" clId="{567EE043-9E6A-4D53-98DB-BF7454025536}" dt="2021-06-08T09:51:41.103" v="4188" actId="2696"/>
        <pc:sldMkLst>
          <pc:docMk/>
          <pc:sldMk cId="4018443347" sldId="5413"/>
        </pc:sldMkLst>
        <pc:spChg chg="add del mod">
          <ac:chgData name="Richard" userId="bde4799d-aa24-40c4-a8e9-4ea0ef6b81cf" providerId="ADAL" clId="{567EE043-9E6A-4D53-98DB-BF7454025536}" dt="2021-06-08T09:30:05.076" v="3447" actId="478"/>
          <ac:spMkLst>
            <pc:docMk/>
            <pc:sldMk cId="4018443347" sldId="5413"/>
            <ac:spMk id="3" creationId="{75255640-0F01-4721-8066-B7F4745507F6}"/>
          </ac:spMkLst>
        </pc:spChg>
        <pc:spChg chg="mod">
          <ac:chgData name="Richard" userId="bde4799d-aa24-40c4-a8e9-4ea0ef6b81cf" providerId="ADAL" clId="{567EE043-9E6A-4D53-98DB-BF7454025536}" dt="2021-06-08T09:29:32.065" v="3442" actId="14100"/>
          <ac:spMkLst>
            <pc:docMk/>
            <pc:sldMk cId="4018443347" sldId="5413"/>
            <ac:spMk id="13" creationId="{B248A26A-28C5-474E-93E8-0C3DA0DABC39}"/>
          </ac:spMkLst>
        </pc:spChg>
        <pc:spChg chg="add del">
          <ac:chgData name="Richard" userId="bde4799d-aa24-40c4-a8e9-4ea0ef6b81cf" providerId="ADAL" clId="{567EE043-9E6A-4D53-98DB-BF7454025536}" dt="2021-06-08T09:29:34.605" v="3443" actId="478"/>
          <ac:spMkLst>
            <pc:docMk/>
            <pc:sldMk cId="4018443347" sldId="5413"/>
            <ac:spMk id="37" creationId="{DA922097-3A94-4B8E-A365-33FBA068D893}"/>
          </ac:spMkLst>
        </pc:spChg>
        <pc:spChg chg="mod">
          <ac:chgData name="Richard" userId="bde4799d-aa24-40c4-a8e9-4ea0ef6b81cf" providerId="ADAL" clId="{567EE043-9E6A-4D53-98DB-BF7454025536}" dt="2021-06-08T09:24:20.887" v="2995" actId="6549"/>
          <ac:spMkLst>
            <pc:docMk/>
            <pc:sldMk cId="4018443347" sldId="5413"/>
            <ac:spMk id="45" creationId="{22FEC40C-6D09-4F5C-B1C6-FF8CE0DDC40B}"/>
          </ac:spMkLst>
        </pc:spChg>
        <pc:spChg chg="mod">
          <ac:chgData name="Richard" userId="bde4799d-aa24-40c4-a8e9-4ea0ef6b81cf" providerId="ADAL" clId="{567EE043-9E6A-4D53-98DB-BF7454025536}" dt="2021-06-04T12:32:23.561" v="1856" actId="20577"/>
          <ac:spMkLst>
            <pc:docMk/>
            <pc:sldMk cId="4018443347" sldId="5413"/>
            <ac:spMk id="53" creationId="{43EED11A-C966-4804-AA59-73165BFF76AC}"/>
          </ac:spMkLst>
        </pc:spChg>
        <pc:spChg chg="mod">
          <ac:chgData name="Richard" userId="bde4799d-aa24-40c4-a8e9-4ea0ef6b81cf" providerId="ADAL" clId="{567EE043-9E6A-4D53-98DB-BF7454025536}" dt="2021-06-04T12:32:37.297" v="1868" actId="20577"/>
          <ac:spMkLst>
            <pc:docMk/>
            <pc:sldMk cId="4018443347" sldId="5413"/>
            <ac:spMk id="60" creationId="{581247A3-37A5-419F-BD02-4B8D2DDDCB4D}"/>
          </ac:spMkLst>
        </pc:spChg>
        <pc:grpChg chg="add del mod">
          <ac:chgData name="Richard" userId="bde4799d-aa24-40c4-a8e9-4ea0ef6b81cf" providerId="ADAL" clId="{567EE043-9E6A-4D53-98DB-BF7454025536}" dt="2021-06-04T13:20:18.016" v="1964" actId="478"/>
          <ac:grpSpMkLst>
            <pc:docMk/>
            <pc:sldMk cId="4018443347" sldId="5413"/>
            <ac:grpSpMk id="39" creationId="{A1C87C0D-7C69-44C6-B3BE-1C3E11BFD743}"/>
          </ac:grpSpMkLst>
        </pc:grpChg>
        <pc:grpChg chg="mod">
          <ac:chgData name="Richard" userId="bde4799d-aa24-40c4-a8e9-4ea0ef6b81cf" providerId="ADAL" clId="{567EE043-9E6A-4D53-98DB-BF7454025536}" dt="2021-06-08T09:23:39.306" v="2985"/>
          <ac:grpSpMkLst>
            <pc:docMk/>
            <pc:sldMk cId="4018443347" sldId="5413"/>
            <ac:grpSpMk id="40" creationId="{10D91CC5-593B-412F-8B2F-68DE1F666889}"/>
          </ac:grpSpMkLst>
        </pc:grpChg>
        <pc:grpChg chg="del mod">
          <ac:chgData name="Richard" userId="bde4799d-aa24-40c4-a8e9-4ea0ef6b81cf" providerId="ADAL" clId="{567EE043-9E6A-4D53-98DB-BF7454025536}" dt="2021-06-04T13:20:17.218" v="1963" actId="478"/>
          <ac:grpSpMkLst>
            <pc:docMk/>
            <pc:sldMk cId="4018443347" sldId="5413"/>
            <ac:grpSpMk id="41" creationId="{BD4FFA2D-BDC5-4EC1-9B1E-6FAEFB5D4ACA}"/>
          </ac:grpSpMkLst>
        </pc:grpChg>
        <pc:grpChg chg="add del">
          <ac:chgData name="Richard" userId="bde4799d-aa24-40c4-a8e9-4ea0ef6b81cf" providerId="ADAL" clId="{567EE043-9E6A-4D53-98DB-BF7454025536}" dt="2021-06-04T13:20:01.598" v="1960" actId="478"/>
          <ac:grpSpMkLst>
            <pc:docMk/>
            <pc:sldMk cId="4018443347" sldId="5413"/>
            <ac:grpSpMk id="47" creationId="{F7DD4B49-E98F-4656-AFB0-25C5478AEFB2}"/>
          </ac:grpSpMkLst>
        </pc:grpChg>
        <pc:grpChg chg="mod">
          <ac:chgData name="Richard" userId="bde4799d-aa24-40c4-a8e9-4ea0ef6b81cf" providerId="ADAL" clId="{567EE043-9E6A-4D53-98DB-BF7454025536}" dt="2021-06-04T13:20:10.285" v="1961" actId="1076"/>
          <ac:grpSpMkLst>
            <pc:docMk/>
            <pc:sldMk cId="4018443347" sldId="5413"/>
            <ac:grpSpMk id="54" creationId="{156E16A3-BD17-42FE-84FD-4395F549D2DF}"/>
          </ac:grpSpMkLst>
        </pc:grpChg>
        <pc:grpChg chg="mod">
          <ac:chgData name="Richard" userId="bde4799d-aa24-40c4-a8e9-4ea0ef6b81cf" providerId="ADAL" clId="{567EE043-9E6A-4D53-98DB-BF7454025536}" dt="2021-06-04T13:20:10.285" v="1961" actId="1076"/>
          <ac:grpSpMkLst>
            <pc:docMk/>
            <pc:sldMk cId="4018443347" sldId="5413"/>
            <ac:grpSpMk id="55" creationId="{A3F9CBA1-C12F-491D-86A9-03D956553FD2}"/>
          </ac:grpSpMkLst>
        </pc:grpChg>
        <pc:grpChg chg="mod">
          <ac:chgData name="Richard" userId="bde4799d-aa24-40c4-a8e9-4ea0ef6b81cf" providerId="ADAL" clId="{567EE043-9E6A-4D53-98DB-BF7454025536}" dt="2021-06-04T13:20:10.285" v="1961" actId="1076"/>
          <ac:grpSpMkLst>
            <pc:docMk/>
            <pc:sldMk cId="4018443347" sldId="5413"/>
            <ac:grpSpMk id="56" creationId="{CAD7B518-3B82-4EDB-BFC3-FF8EDD05F7C0}"/>
          </ac:grpSpMkLst>
        </pc:grpChg>
        <pc:picChg chg="add mod modCrop">
          <ac:chgData name="Richard" userId="bde4799d-aa24-40c4-a8e9-4ea0ef6b81cf" providerId="ADAL" clId="{567EE043-9E6A-4D53-98DB-BF7454025536}" dt="2021-06-08T09:29:07.676" v="3440" actId="1076"/>
          <ac:picMkLst>
            <pc:docMk/>
            <pc:sldMk cId="4018443347" sldId="5413"/>
            <ac:picMk id="5" creationId="{E9BA3282-B506-4A53-B9E0-E43FAAF95B61}"/>
          </ac:picMkLst>
        </pc:picChg>
        <pc:picChg chg="del">
          <ac:chgData name="Richard" userId="bde4799d-aa24-40c4-a8e9-4ea0ef6b81cf" providerId="ADAL" clId="{567EE043-9E6A-4D53-98DB-BF7454025536}" dt="2021-06-04T13:20:17.218" v="1963" actId="478"/>
          <ac:picMkLst>
            <pc:docMk/>
            <pc:sldMk cId="4018443347" sldId="5413"/>
            <ac:picMk id="42" creationId="{F42801A4-F46F-44CA-8B44-9CDDD7763080}"/>
          </ac:picMkLst>
        </pc:picChg>
        <pc:picChg chg="del mod">
          <ac:chgData name="Richard" userId="bde4799d-aa24-40c4-a8e9-4ea0ef6b81cf" providerId="ADAL" clId="{567EE043-9E6A-4D53-98DB-BF7454025536}" dt="2021-06-04T13:20:18.016" v="1964" actId="478"/>
          <ac:picMkLst>
            <pc:docMk/>
            <pc:sldMk cId="4018443347" sldId="5413"/>
            <ac:picMk id="43" creationId="{64A9127E-B353-42F3-8731-B18A282E7640}"/>
          </ac:picMkLst>
        </pc:picChg>
      </pc:sldChg>
      <pc:sldChg chg="add del">
        <pc:chgData name="Richard" userId="bde4799d-aa24-40c4-a8e9-4ea0ef6b81cf" providerId="ADAL" clId="{567EE043-9E6A-4D53-98DB-BF7454025536}" dt="2021-06-08T09:51:41.127" v="4189" actId="2696"/>
        <pc:sldMkLst>
          <pc:docMk/>
          <pc:sldMk cId="474492271" sldId="5414"/>
        </pc:sldMkLst>
      </pc:sldChg>
      <pc:sldChg chg="add del">
        <pc:chgData name="Richard" userId="bde4799d-aa24-40c4-a8e9-4ea0ef6b81cf" providerId="ADAL" clId="{567EE043-9E6A-4D53-98DB-BF7454025536}" dt="2021-06-08T12:50:30.208" v="5288" actId="2696"/>
        <pc:sldMkLst>
          <pc:docMk/>
          <pc:sldMk cId="664422842" sldId="5414"/>
        </pc:sldMkLst>
      </pc:sldChg>
      <pc:sldChg chg="modSp add del">
        <pc:chgData name="Richard" userId="bde4799d-aa24-40c4-a8e9-4ea0ef6b81cf" providerId="ADAL" clId="{567EE043-9E6A-4D53-98DB-BF7454025536}" dt="2021-06-04T12:44:08.732" v="1894" actId="2696"/>
        <pc:sldMkLst>
          <pc:docMk/>
          <pc:sldMk cId="418883610" sldId="5425"/>
        </pc:sldMkLst>
        <pc:spChg chg="mod">
          <ac:chgData name="Richard" userId="bde4799d-aa24-40c4-a8e9-4ea0ef6b81cf" providerId="ADAL" clId="{567EE043-9E6A-4D53-98DB-BF7454025536}" dt="2021-06-04T12:43:56.755" v="1893" actId="20577"/>
          <ac:spMkLst>
            <pc:docMk/>
            <pc:sldMk cId="418883610" sldId="5425"/>
            <ac:spMk id="11" creationId="{098E888A-39FD-4BA7-B66C-35AF6256313B}"/>
          </ac:spMkLst>
        </pc:spChg>
      </pc:sldChg>
      <pc:sldChg chg="addSp delSp modSp add modTransition">
        <pc:chgData name="Richard" userId="bde4799d-aa24-40c4-a8e9-4ea0ef6b81cf" providerId="ADAL" clId="{567EE043-9E6A-4D53-98DB-BF7454025536}" dt="2021-06-08T09:56:05.109" v="4227" actId="478"/>
        <pc:sldMkLst>
          <pc:docMk/>
          <pc:sldMk cId="2067603912" sldId="5439"/>
        </pc:sldMkLst>
        <pc:spChg chg="mod">
          <ac:chgData name="Richard" userId="bde4799d-aa24-40c4-a8e9-4ea0ef6b81cf" providerId="ADAL" clId="{567EE043-9E6A-4D53-98DB-BF7454025536}" dt="2021-06-04T13:25:31.066" v="2018" actId="20577"/>
          <ac:spMkLst>
            <pc:docMk/>
            <pc:sldMk cId="2067603912" sldId="5439"/>
            <ac:spMk id="2" creationId="{4990C1A0-11A9-4EC3-B4F7-2B991AA62E4C}"/>
          </ac:spMkLst>
        </pc:spChg>
        <pc:spChg chg="add del mod">
          <ac:chgData name="Richard" userId="bde4799d-aa24-40c4-a8e9-4ea0ef6b81cf" providerId="ADAL" clId="{567EE043-9E6A-4D53-98DB-BF7454025536}" dt="2021-06-08T09:55:37.543" v="4220" actId="207"/>
          <ac:spMkLst>
            <pc:docMk/>
            <pc:sldMk cId="2067603912" sldId="5439"/>
            <ac:spMk id="21" creationId="{B7F96FB8-B206-4C8E-9E3E-DE1EABAE640C}"/>
          </ac:spMkLst>
        </pc:spChg>
        <pc:picChg chg="add del mod ord">
          <ac:chgData name="Richard" userId="bde4799d-aa24-40c4-a8e9-4ea0ef6b81cf" providerId="ADAL" clId="{567EE043-9E6A-4D53-98DB-BF7454025536}" dt="2021-06-08T09:56:05.109" v="4227" actId="478"/>
          <ac:picMkLst>
            <pc:docMk/>
            <pc:sldMk cId="2067603912" sldId="5439"/>
            <ac:picMk id="4" creationId="{1A8B9C31-A7E6-4936-BC5A-0646CCEA31D8}"/>
          </ac:picMkLst>
        </pc:picChg>
        <pc:picChg chg="add del mod">
          <ac:chgData name="Richard" userId="bde4799d-aa24-40c4-a8e9-4ea0ef6b81cf" providerId="ADAL" clId="{567EE043-9E6A-4D53-98DB-BF7454025536}" dt="2021-06-04T12:45:01.901" v="1908"/>
          <ac:picMkLst>
            <pc:docMk/>
            <pc:sldMk cId="2067603912" sldId="5439"/>
            <ac:picMk id="4" creationId="{F2235FCA-EC9A-4E6C-98BB-BD8C6E0EA76E}"/>
          </ac:picMkLst>
        </pc:picChg>
        <pc:picChg chg="ord">
          <ac:chgData name="Richard" userId="bde4799d-aa24-40c4-a8e9-4ea0ef6b81cf" providerId="ADAL" clId="{567EE043-9E6A-4D53-98DB-BF7454025536}" dt="2021-06-08T09:55:59.811" v="4224" actId="167"/>
          <ac:picMkLst>
            <pc:docMk/>
            <pc:sldMk cId="2067603912" sldId="5439"/>
            <ac:picMk id="13" creationId="{D5331A1E-6897-4251-869F-B73825C175B0}"/>
          </ac:picMkLst>
        </pc:picChg>
        <pc:picChg chg="add del">
          <ac:chgData name="Richard" userId="bde4799d-aa24-40c4-a8e9-4ea0ef6b81cf" providerId="ADAL" clId="{567EE043-9E6A-4D53-98DB-BF7454025536}" dt="2021-06-08T09:56:02.747" v="4225" actId="478"/>
          <ac:picMkLst>
            <pc:docMk/>
            <pc:sldMk cId="2067603912" sldId="5439"/>
            <ac:picMk id="56" creationId="{A93F268A-9DA0-42B4-8E2B-26726D638D48}"/>
          </ac:picMkLst>
        </pc:picChg>
      </pc:sldChg>
      <pc:sldChg chg="add">
        <pc:chgData name="Richard" userId="bde4799d-aa24-40c4-a8e9-4ea0ef6b81cf" providerId="ADAL" clId="{567EE043-9E6A-4D53-98DB-BF7454025536}" dt="2021-06-04T11:10:19.708" v="1069"/>
        <pc:sldMkLst>
          <pc:docMk/>
          <pc:sldMk cId="4226035924" sldId="5639"/>
        </pc:sldMkLst>
      </pc:sldChg>
      <pc:sldChg chg="add del">
        <pc:chgData name="Richard" userId="bde4799d-aa24-40c4-a8e9-4ea0ef6b81cf" providerId="ADAL" clId="{567EE043-9E6A-4D53-98DB-BF7454025536}" dt="2021-06-04T11:08:40.151" v="1057" actId="2696"/>
        <pc:sldMkLst>
          <pc:docMk/>
          <pc:sldMk cId="1887310587" sldId="5759"/>
        </pc:sldMkLst>
      </pc:sldChg>
      <pc:sldChg chg="add modNotesTx">
        <pc:chgData name="Richard" userId="bde4799d-aa24-40c4-a8e9-4ea0ef6b81cf" providerId="ADAL" clId="{567EE043-9E6A-4D53-98DB-BF7454025536}" dt="2021-06-08T13:38:02.777" v="5361" actId="20577"/>
        <pc:sldMkLst>
          <pc:docMk/>
          <pc:sldMk cId="2384990380" sldId="5767"/>
        </pc:sldMkLst>
      </pc:sldChg>
      <pc:sldChg chg="modNotesTx">
        <pc:chgData name="Richard" userId="bde4799d-aa24-40c4-a8e9-4ea0ef6b81cf" providerId="ADAL" clId="{567EE043-9E6A-4D53-98DB-BF7454025536}" dt="2021-06-08T13:26:12.593" v="5356" actId="20577"/>
        <pc:sldMkLst>
          <pc:docMk/>
          <pc:sldMk cId="1150051753" sldId="5784"/>
        </pc:sldMkLst>
      </pc:sldChg>
      <pc:sldChg chg="add del">
        <pc:chgData name="Richard" userId="bde4799d-aa24-40c4-a8e9-4ea0ef6b81cf" providerId="ADAL" clId="{567EE043-9E6A-4D53-98DB-BF7454025536}" dt="2021-06-04T11:08:40.156" v="1058" actId="2696"/>
        <pc:sldMkLst>
          <pc:docMk/>
          <pc:sldMk cId="3920816184" sldId="7970"/>
        </pc:sldMkLst>
      </pc:sldChg>
      <pc:sldChg chg="modSp del modNotesTx">
        <pc:chgData name="Richard" userId="bde4799d-aa24-40c4-a8e9-4ea0ef6b81cf" providerId="ADAL" clId="{567EE043-9E6A-4D53-98DB-BF7454025536}" dt="2021-06-08T09:41:50.042" v="4085" actId="2696"/>
        <pc:sldMkLst>
          <pc:docMk/>
          <pc:sldMk cId="2774055444" sldId="7982"/>
        </pc:sldMkLst>
        <pc:spChg chg="mod">
          <ac:chgData name="Richard" userId="bde4799d-aa24-40c4-a8e9-4ea0ef6b81cf" providerId="ADAL" clId="{567EE043-9E6A-4D53-98DB-BF7454025536}" dt="2021-06-08T09:30:56.206" v="3450" actId="20577"/>
          <ac:spMkLst>
            <pc:docMk/>
            <pc:sldMk cId="2774055444" sldId="7982"/>
            <ac:spMk id="3" creationId="{C69B2265-77EC-44CE-9817-3B2CB8D74A92}"/>
          </ac:spMkLst>
        </pc:spChg>
        <pc:spChg chg="mod">
          <ac:chgData name="Richard" userId="bde4799d-aa24-40c4-a8e9-4ea0ef6b81cf" providerId="ADAL" clId="{567EE043-9E6A-4D53-98DB-BF7454025536}" dt="2021-06-08T09:41:14.526" v="4083" actId="1076"/>
          <ac:spMkLst>
            <pc:docMk/>
            <pc:sldMk cId="2774055444" sldId="7982"/>
            <ac:spMk id="13" creationId="{D8182F38-69B0-4C71-B690-D06A3F443935}"/>
          </ac:spMkLst>
        </pc:spChg>
        <pc:spChg chg="mod">
          <ac:chgData name="Richard" userId="bde4799d-aa24-40c4-a8e9-4ea0ef6b81cf" providerId="ADAL" clId="{567EE043-9E6A-4D53-98DB-BF7454025536}" dt="2021-06-08T09:41:14.526" v="4083" actId="1076"/>
          <ac:spMkLst>
            <pc:docMk/>
            <pc:sldMk cId="2774055444" sldId="7982"/>
            <ac:spMk id="15" creationId="{5128B0FC-AD43-43C5-A590-78CB19EDF51C}"/>
          </ac:spMkLst>
        </pc:spChg>
      </pc:sldChg>
      <pc:sldChg chg="modNotesTx">
        <pc:chgData name="Richard" userId="bde4799d-aa24-40c4-a8e9-4ea0ef6b81cf" providerId="ADAL" clId="{567EE043-9E6A-4D53-98DB-BF7454025536}" dt="2021-06-08T10:18:14.010" v="4468" actId="20577"/>
        <pc:sldMkLst>
          <pc:docMk/>
          <pc:sldMk cId="2195051007" sldId="7986"/>
        </pc:sldMkLst>
      </pc:sldChg>
      <pc:sldChg chg="modNotesTx">
        <pc:chgData name="Richard" userId="bde4799d-aa24-40c4-a8e9-4ea0ef6b81cf" providerId="ADAL" clId="{567EE043-9E6A-4D53-98DB-BF7454025536}" dt="2021-06-04T10:42:49.192" v="235" actId="20577"/>
        <pc:sldMkLst>
          <pc:docMk/>
          <pc:sldMk cId="2976847302" sldId="7987"/>
        </pc:sldMkLst>
      </pc:sldChg>
      <pc:sldChg chg="modSp del modNotesTx">
        <pc:chgData name="Richard" userId="bde4799d-aa24-40c4-a8e9-4ea0ef6b81cf" providerId="ADAL" clId="{567EE043-9E6A-4D53-98DB-BF7454025536}" dt="2021-06-08T10:21:00.426" v="4582" actId="2696"/>
        <pc:sldMkLst>
          <pc:docMk/>
          <pc:sldMk cId="3511392246" sldId="7990"/>
        </pc:sldMkLst>
        <pc:spChg chg="mod">
          <ac:chgData name="Richard" userId="bde4799d-aa24-40c4-a8e9-4ea0ef6b81cf" providerId="ADAL" clId="{567EE043-9E6A-4D53-98DB-BF7454025536}" dt="2021-06-04T13:31:47.644" v="2064" actId="20577"/>
          <ac:spMkLst>
            <pc:docMk/>
            <pc:sldMk cId="3511392246" sldId="7990"/>
            <ac:spMk id="90" creationId="{E2D627A2-6FBC-4261-9BDC-5F5475099C46}"/>
          </ac:spMkLst>
        </pc:spChg>
        <pc:spChg chg="mod">
          <ac:chgData name="Richard" userId="bde4799d-aa24-40c4-a8e9-4ea0ef6b81cf" providerId="ADAL" clId="{567EE043-9E6A-4D53-98DB-BF7454025536}" dt="2021-06-04T13:11:26.688" v="1916" actId="20577"/>
          <ac:spMkLst>
            <pc:docMk/>
            <pc:sldMk cId="3511392246" sldId="7990"/>
            <ac:spMk id="103" creationId="{3E7FA753-DD1E-45F2-B938-B3C9982B606F}"/>
          </ac:spMkLst>
        </pc:spChg>
        <pc:spChg chg="mod">
          <ac:chgData name="Richard" userId="bde4799d-aa24-40c4-a8e9-4ea0ef6b81cf" providerId="ADAL" clId="{567EE043-9E6A-4D53-98DB-BF7454025536}" dt="2021-06-04T13:31:40.859" v="2053" actId="20577"/>
          <ac:spMkLst>
            <pc:docMk/>
            <pc:sldMk cId="3511392246" sldId="7990"/>
            <ac:spMk id="106" creationId="{EA38CAE6-4F18-4023-96E4-10DF2FA49E44}"/>
          </ac:spMkLst>
        </pc:spChg>
        <pc:spChg chg="mod">
          <ac:chgData name="Richard" userId="bde4799d-aa24-40c4-a8e9-4ea0ef6b81cf" providerId="ADAL" clId="{567EE043-9E6A-4D53-98DB-BF7454025536}" dt="2021-06-04T13:12:24.380" v="1942" actId="207"/>
          <ac:spMkLst>
            <pc:docMk/>
            <pc:sldMk cId="3511392246" sldId="7990"/>
            <ac:spMk id="114" creationId="{46A73726-E332-4B63-84C9-9F2BC8DCC7E7}"/>
          </ac:spMkLst>
        </pc:spChg>
      </pc:sldChg>
      <pc:sldChg chg="del ord modTransition">
        <pc:chgData name="Richard" userId="bde4799d-aa24-40c4-a8e9-4ea0ef6b81cf" providerId="ADAL" clId="{567EE043-9E6A-4D53-98DB-BF7454025536}" dt="2021-06-08T12:50:39.327" v="5289" actId="2696"/>
        <pc:sldMkLst>
          <pc:docMk/>
          <pc:sldMk cId="3890964514" sldId="7991"/>
        </pc:sldMkLst>
      </pc:sldChg>
      <pc:sldChg chg="del ord modTransition">
        <pc:chgData name="Richard" userId="bde4799d-aa24-40c4-a8e9-4ea0ef6b81cf" providerId="ADAL" clId="{567EE043-9E6A-4D53-98DB-BF7454025536}" dt="2021-06-08T12:50:39.342" v="5290" actId="2696"/>
        <pc:sldMkLst>
          <pc:docMk/>
          <pc:sldMk cId="329798149" sldId="7992"/>
        </pc:sldMkLst>
      </pc:sldChg>
      <pc:sldChg chg="modSp add modNotesTx">
        <pc:chgData name="Richard" userId="bde4799d-aa24-40c4-a8e9-4ea0ef6b81cf" providerId="ADAL" clId="{567EE043-9E6A-4D53-98DB-BF7454025536}" dt="2021-06-08T10:54:01.867" v="5127" actId="20577"/>
        <pc:sldMkLst>
          <pc:docMk/>
          <pc:sldMk cId="3152237799" sldId="7993"/>
        </pc:sldMkLst>
        <pc:spChg chg="mod">
          <ac:chgData name="Richard" userId="bde4799d-aa24-40c4-a8e9-4ea0ef6b81cf" providerId="ADAL" clId="{567EE043-9E6A-4D53-98DB-BF7454025536}" dt="2021-06-08T09:38:46.950" v="3876" actId="20577"/>
          <ac:spMkLst>
            <pc:docMk/>
            <pc:sldMk cId="3152237799" sldId="7993"/>
            <ac:spMk id="3" creationId="{C018E79A-5E09-4230-A57A-F9BC9E0CE12F}"/>
          </ac:spMkLst>
        </pc:spChg>
      </pc:sldChg>
      <pc:sldChg chg="modSp del">
        <pc:chgData name="Richard" userId="bde4799d-aa24-40c4-a8e9-4ea0ef6b81cf" providerId="ADAL" clId="{567EE043-9E6A-4D53-98DB-BF7454025536}" dt="2021-06-04T11:11:59.812" v="1070" actId="2696"/>
        <pc:sldMkLst>
          <pc:docMk/>
          <pc:sldMk cId="3394175158" sldId="7998"/>
        </pc:sldMkLst>
        <pc:spChg chg="mod">
          <ac:chgData name="Richard" userId="bde4799d-aa24-40c4-a8e9-4ea0ef6b81cf" providerId="ADAL" clId="{567EE043-9E6A-4D53-98DB-BF7454025536}" dt="2021-06-04T10:38:31.965" v="215" actId="20577"/>
          <ac:spMkLst>
            <pc:docMk/>
            <pc:sldMk cId="3394175158" sldId="7998"/>
            <ac:spMk id="7" creationId="{FE7C215F-7FF0-4D1D-843B-72745C251F39}"/>
          </ac:spMkLst>
        </pc:spChg>
      </pc:sldChg>
      <pc:sldChg chg="del">
        <pc:chgData name="Richard" userId="bde4799d-aa24-40c4-a8e9-4ea0ef6b81cf" providerId="ADAL" clId="{567EE043-9E6A-4D53-98DB-BF7454025536}" dt="2021-06-04T10:40:10.157" v="220" actId="2696"/>
        <pc:sldMkLst>
          <pc:docMk/>
          <pc:sldMk cId="1152336755" sldId="8010"/>
        </pc:sldMkLst>
      </pc:sldChg>
      <pc:sldChg chg="modNotesTx">
        <pc:chgData name="Richard" userId="bde4799d-aa24-40c4-a8e9-4ea0ef6b81cf" providerId="ADAL" clId="{567EE043-9E6A-4D53-98DB-BF7454025536}" dt="2021-06-08T12:55:47.854" v="5298" actId="20577"/>
        <pc:sldMkLst>
          <pc:docMk/>
          <pc:sldMk cId="3627146132" sldId="8021"/>
        </pc:sldMkLst>
      </pc:sldChg>
      <pc:sldChg chg="add">
        <pc:chgData name="Richard" userId="bde4799d-aa24-40c4-a8e9-4ea0ef6b81cf" providerId="ADAL" clId="{567EE043-9E6A-4D53-98DB-BF7454025536}" dt="2021-06-04T11:10:19.708" v="1069"/>
        <pc:sldMkLst>
          <pc:docMk/>
          <pc:sldMk cId="1004405745" sldId="8103"/>
        </pc:sldMkLst>
      </pc:sldChg>
      <pc:sldChg chg="add del modNotesTx">
        <pc:chgData name="Richard" userId="bde4799d-aa24-40c4-a8e9-4ea0ef6b81cf" providerId="ADAL" clId="{567EE043-9E6A-4D53-98DB-BF7454025536}" dt="2021-06-04T10:56:12.165" v="842" actId="2696"/>
        <pc:sldMkLst>
          <pc:docMk/>
          <pc:sldMk cId="1216787088" sldId="8164"/>
        </pc:sldMkLst>
      </pc:sldChg>
      <pc:sldChg chg="addSp modSp add modNotesTx">
        <pc:chgData name="Richard" userId="bde4799d-aa24-40c4-a8e9-4ea0ef6b81cf" providerId="ADAL" clId="{567EE043-9E6A-4D53-98DB-BF7454025536}" dt="2021-06-08T13:38:09.663" v="5372" actId="20577"/>
        <pc:sldMkLst>
          <pc:docMk/>
          <pc:sldMk cId="4109904757" sldId="8175"/>
        </pc:sldMkLst>
        <pc:picChg chg="add ord">
          <ac:chgData name="Richard" userId="bde4799d-aa24-40c4-a8e9-4ea0ef6b81cf" providerId="ADAL" clId="{567EE043-9E6A-4D53-98DB-BF7454025536}" dt="2021-06-04T11:09:05.312" v="1065" actId="167"/>
          <ac:picMkLst>
            <pc:docMk/>
            <pc:sldMk cId="4109904757" sldId="8175"/>
            <ac:picMk id="4" creationId="{7FF0461A-E86B-40A3-B1DF-53C4E6B2CF90}"/>
          </ac:picMkLst>
        </pc:picChg>
      </pc:sldChg>
      <pc:sldChg chg="modSp add modNotesTx">
        <pc:chgData name="Richard" userId="bde4799d-aa24-40c4-a8e9-4ea0ef6b81cf" providerId="ADAL" clId="{567EE043-9E6A-4D53-98DB-BF7454025536}" dt="2021-06-08T10:33:15.124" v="4994" actId="20577"/>
        <pc:sldMkLst>
          <pc:docMk/>
          <pc:sldMk cId="2272209801" sldId="8176"/>
        </pc:sldMkLst>
        <pc:spChg chg="mod">
          <ac:chgData name="Richard" userId="bde4799d-aa24-40c4-a8e9-4ea0ef6b81cf" providerId="ADAL" clId="{567EE043-9E6A-4D53-98DB-BF7454025536}" dt="2021-06-04T10:49:05.709" v="718" actId="20577"/>
          <ac:spMkLst>
            <pc:docMk/>
            <pc:sldMk cId="2272209801" sldId="8176"/>
            <ac:spMk id="2" creationId="{05BFCE9E-41F6-4940-AA25-B223DC092D33}"/>
          </ac:spMkLst>
        </pc:spChg>
      </pc:sldChg>
      <pc:sldChg chg="add del modAnim modNotesTx">
        <pc:chgData name="Richard" userId="bde4799d-aa24-40c4-a8e9-4ea0ef6b81cf" providerId="ADAL" clId="{567EE043-9E6A-4D53-98DB-BF7454025536}" dt="2021-06-08T10:54:55.658" v="5132" actId="2696"/>
        <pc:sldMkLst>
          <pc:docMk/>
          <pc:sldMk cId="2361267436" sldId="8177"/>
        </pc:sldMkLst>
      </pc:sldChg>
      <pc:sldChg chg="add del setBg">
        <pc:chgData name="Richard" userId="bde4799d-aa24-40c4-a8e9-4ea0ef6b81cf" providerId="ADAL" clId="{567EE043-9E6A-4D53-98DB-BF7454025536}" dt="2021-06-04T11:08:40.159" v="1059" actId="2696"/>
        <pc:sldMkLst>
          <pc:docMk/>
          <pc:sldMk cId="620783755" sldId="8182"/>
        </pc:sldMkLst>
      </pc:sldChg>
      <pc:sldChg chg="add del">
        <pc:chgData name="Richard" userId="bde4799d-aa24-40c4-a8e9-4ea0ef6b81cf" providerId="ADAL" clId="{567EE043-9E6A-4D53-98DB-BF7454025536}" dt="2021-06-04T11:12:01.517" v="1071" actId="2696"/>
        <pc:sldMkLst>
          <pc:docMk/>
          <pc:sldMk cId="2386450589" sldId="8183"/>
        </pc:sldMkLst>
      </pc:sldChg>
      <pc:sldChg chg="modSp add del">
        <pc:chgData name="Richard" userId="bde4799d-aa24-40c4-a8e9-4ea0ef6b81cf" providerId="ADAL" clId="{567EE043-9E6A-4D53-98DB-BF7454025536}" dt="2021-06-08T10:39:35.360" v="5012" actId="2696"/>
        <pc:sldMkLst>
          <pc:docMk/>
          <pc:sldMk cId="529033482" sldId="8184"/>
        </pc:sldMkLst>
        <pc:spChg chg="mod">
          <ac:chgData name="Richard" userId="bde4799d-aa24-40c4-a8e9-4ea0ef6b81cf" providerId="ADAL" clId="{567EE043-9E6A-4D53-98DB-BF7454025536}" dt="2021-06-04T13:16:43.772" v="1957" actId="6549"/>
          <ac:spMkLst>
            <pc:docMk/>
            <pc:sldMk cId="529033482" sldId="8184"/>
            <ac:spMk id="11" creationId="{D1825EF9-2250-48BB-8266-63E4CD4067BE}"/>
          </ac:spMkLst>
        </pc:spChg>
      </pc:sldChg>
      <pc:sldChg chg="addSp modSp add modNotesTx">
        <pc:chgData name="Richard" userId="bde4799d-aa24-40c4-a8e9-4ea0ef6b81cf" providerId="ADAL" clId="{567EE043-9E6A-4D53-98DB-BF7454025536}" dt="2021-06-08T12:24:49.062" v="5286" actId="20577"/>
        <pc:sldMkLst>
          <pc:docMk/>
          <pc:sldMk cId="3351120781" sldId="8185"/>
        </pc:sldMkLst>
        <pc:spChg chg="mod">
          <ac:chgData name="Richard" userId="bde4799d-aa24-40c4-a8e9-4ea0ef6b81cf" providerId="ADAL" clId="{567EE043-9E6A-4D53-98DB-BF7454025536}" dt="2021-06-08T09:19:21.532" v="2932" actId="20577"/>
          <ac:spMkLst>
            <pc:docMk/>
            <pc:sldMk cId="3351120781" sldId="8185"/>
            <ac:spMk id="5" creationId="{EE0CC794-8F83-454B-A4E8-B9A1C6D15F57}"/>
          </ac:spMkLst>
        </pc:spChg>
        <pc:picChg chg="add ord">
          <ac:chgData name="Richard" userId="bde4799d-aa24-40c4-a8e9-4ea0ef6b81cf" providerId="ADAL" clId="{567EE043-9E6A-4D53-98DB-BF7454025536}" dt="2021-06-04T11:08:59.048" v="1063" actId="167"/>
          <ac:picMkLst>
            <pc:docMk/>
            <pc:sldMk cId="3351120781" sldId="8185"/>
            <ac:picMk id="4" creationId="{F1EA2EC3-A625-4AE3-AA65-C8FEA1679846}"/>
          </ac:picMkLst>
        </pc:picChg>
      </pc:sldChg>
      <pc:sldChg chg="addSp modSp add ord">
        <pc:chgData name="Richard" userId="bde4799d-aa24-40c4-a8e9-4ea0ef6b81cf" providerId="ADAL" clId="{567EE043-9E6A-4D53-98DB-BF7454025536}" dt="2021-06-04T13:23:30.867" v="1973"/>
        <pc:sldMkLst>
          <pc:docMk/>
          <pc:sldMk cId="2100074727" sldId="8186"/>
        </pc:sldMkLst>
        <pc:spChg chg="mod">
          <ac:chgData name="Richard" userId="bde4799d-aa24-40c4-a8e9-4ea0ef6b81cf" providerId="ADAL" clId="{567EE043-9E6A-4D53-98DB-BF7454025536}" dt="2021-06-04T11:01:21.033" v="933" actId="20577"/>
          <ac:spMkLst>
            <pc:docMk/>
            <pc:sldMk cId="2100074727" sldId="8186"/>
            <ac:spMk id="5" creationId="{EE0CC794-8F83-454B-A4E8-B9A1C6D15F57}"/>
          </ac:spMkLst>
        </pc:spChg>
        <pc:picChg chg="add ord">
          <ac:chgData name="Richard" userId="bde4799d-aa24-40c4-a8e9-4ea0ef6b81cf" providerId="ADAL" clId="{567EE043-9E6A-4D53-98DB-BF7454025536}" dt="2021-06-04T11:08:54.397" v="1061" actId="167"/>
          <ac:picMkLst>
            <pc:docMk/>
            <pc:sldMk cId="2100074727" sldId="8186"/>
            <ac:picMk id="4" creationId="{2FE7F6B6-84C3-409E-9D03-92953E846161}"/>
          </ac:picMkLst>
        </pc:picChg>
      </pc:sldChg>
      <pc:sldChg chg="add modNotesTx">
        <pc:chgData name="Richard" userId="bde4799d-aa24-40c4-a8e9-4ea0ef6b81cf" providerId="ADAL" clId="{567EE043-9E6A-4D53-98DB-BF7454025536}" dt="2021-06-08T13:42:19.929" v="5373" actId="6549"/>
        <pc:sldMkLst>
          <pc:docMk/>
          <pc:sldMk cId="688110949" sldId="8199"/>
        </pc:sldMkLst>
      </pc:sldChg>
      <pc:sldChg chg="addSp delSp modSp add del">
        <pc:chgData name="Richard" userId="bde4799d-aa24-40c4-a8e9-4ea0ef6b81cf" providerId="ADAL" clId="{567EE043-9E6A-4D53-98DB-BF7454025536}" dt="2021-06-08T09:20:25.420" v="2933" actId="2696"/>
        <pc:sldMkLst>
          <pc:docMk/>
          <pc:sldMk cId="1063065936" sldId="8232"/>
        </pc:sldMkLst>
        <pc:spChg chg="mod">
          <ac:chgData name="Richard" userId="bde4799d-aa24-40c4-a8e9-4ea0ef6b81cf" providerId="ADAL" clId="{567EE043-9E6A-4D53-98DB-BF7454025536}" dt="2021-06-04T12:40:19.126" v="1880" actId="20577"/>
          <ac:spMkLst>
            <pc:docMk/>
            <pc:sldMk cId="1063065936" sldId="8232"/>
            <ac:spMk id="94" creationId="{EBC86AEE-0BAC-3845-B4C2-B5026F756AB7}"/>
          </ac:spMkLst>
        </pc:spChg>
        <pc:grpChg chg="del">
          <ac:chgData name="Richard" userId="bde4799d-aa24-40c4-a8e9-4ea0ef6b81cf" providerId="ADAL" clId="{567EE043-9E6A-4D53-98DB-BF7454025536}" dt="2021-06-04T12:40:15.891" v="1875" actId="478"/>
          <ac:grpSpMkLst>
            <pc:docMk/>
            <pc:sldMk cId="1063065936" sldId="8232"/>
            <ac:grpSpMk id="15" creationId="{A12F956E-6702-DA43-9559-9D5132C1C792}"/>
          </ac:grpSpMkLst>
        </pc:grpChg>
        <pc:picChg chg="add del mod">
          <ac:chgData name="Richard" userId="bde4799d-aa24-40c4-a8e9-4ea0ef6b81cf" providerId="ADAL" clId="{567EE043-9E6A-4D53-98DB-BF7454025536}" dt="2021-06-04T12:40:14.242" v="1874"/>
          <ac:picMkLst>
            <pc:docMk/>
            <pc:sldMk cId="1063065936" sldId="8232"/>
            <ac:picMk id="89" creationId="{C1F1000D-BB75-4610-8EB4-3F7A5561F02B}"/>
          </ac:picMkLst>
        </pc:picChg>
        <pc:picChg chg="add">
          <ac:chgData name="Richard" userId="bde4799d-aa24-40c4-a8e9-4ea0ef6b81cf" providerId="ADAL" clId="{567EE043-9E6A-4D53-98DB-BF7454025536}" dt="2021-06-04T12:40:16.101" v="1876"/>
          <ac:picMkLst>
            <pc:docMk/>
            <pc:sldMk cId="1063065936" sldId="8232"/>
            <ac:picMk id="90" creationId="{7657251E-7454-4D16-A0A6-1EF21E47453C}"/>
          </ac:picMkLst>
        </pc:picChg>
      </pc:sldChg>
      <pc:sldChg chg="modSp add modNotesTx">
        <pc:chgData name="Richard" userId="bde4799d-aa24-40c4-a8e9-4ea0ef6b81cf" providerId="ADAL" clId="{567EE043-9E6A-4D53-98DB-BF7454025536}" dt="2021-06-08T10:22:56.372" v="4742" actId="20577"/>
        <pc:sldMkLst>
          <pc:docMk/>
          <pc:sldMk cId="767968479" sldId="8233"/>
        </pc:sldMkLst>
        <pc:spChg chg="mod">
          <ac:chgData name="Richard" userId="bde4799d-aa24-40c4-a8e9-4ea0ef6b81cf" providerId="ADAL" clId="{567EE043-9E6A-4D53-98DB-BF7454025536}" dt="2021-06-07T16:59:47.765" v="2128"/>
          <ac:spMkLst>
            <pc:docMk/>
            <pc:sldMk cId="767968479" sldId="8233"/>
            <ac:spMk id="114" creationId="{46A73726-E332-4B63-84C9-9F2BC8DCC7E7}"/>
          </ac:spMkLst>
        </pc:spChg>
      </pc:sldChg>
      <pc:sldChg chg="modSp add modNotesTx">
        <pc:chgData name="Richard" userId="bde4799d-aa24-40c4-a8e9-4ea0ef6b81cf" providerId="ADAL" clId="{567EE043-9E6A-4D53-98DB-BF7454025536}" dt="2021-06-08T13:34:10.314" v="5357" actId="6549"/>
        <pc:sldMkLst>
          <pc:docMk/>
          <pc:sldMk cId="2904894713" sldId="8234"/>
        </pc:sldMkLst>
        <pc:spChg chg="mod">
          <ac:chgData name="Richard" userId="bde4799d-aa24-40c4-a8e9-4ea0ef6b81cf" providerId="ADAL" clId="{567EE043-9E6A-4D53-98DB-BF7454025536}" dt="2021-06-08T13:34:10.314" v="5357" actId="6549"/>
          <ac:spMkLst>
            <pc:docMk/>
            <pc:sldMk cId="2904894713" sldId="8234"/>
            <ac:spMk id="79" creationId="{F0539999-9A01-4852-B07C-CA11673CF49C}"/>
          </ac:spMkLst>
        </pc:spChg>
        <pc:spChg chg="mod">
          <ac:chgData name="Richard" userId="bde4799d-aa24-40c4-a8e9-4ea0ef6b81cf" providerId="ADAL" clId="{567EE043-9E6A-4D53-98DB-BF7454025536}" dt="2021-06-07T17:00:03.045" v="2131"/>
          <ac:spMkLst>
            <pc:docMk/>
            <pc:sldMk cId="2904894713" sldId="8234"/>
            <ac:spMk id="103" creationId="{3E7FA753-DD1E-45F2-B938-B3C9982B606F}"/>
          </ac:spMkLst>
        </pc:spChg>
        <pc:spChg chg="mod">
          <ac:chgData name="Richard" userId="bde4799d-aa24-40c4-a8e9-4ea0ef6b81cf" providerId="ADAL" clId="{567EE043-9E6A-4D53-98DB-BF7454025536}" dt="2021-06-07T16:59:53.528" v="2129"/>
          <ac:spMkLst>
            <pc:docMk/>
            <pc:sldMk cId="2904894713" sldId="8234"/>
            <ac:spMk id="106" creationId="{EA38CAE6-4F18-4023-96E4-10DF2FA49E44}"/>
          </ac:spMkLst>
        </pc:spChg>
        <pc:spChg chg="mod">
          <ac:chgData name="Richard" userId="bde4799d-aa24-40c4-a8e9-4ea0ef6b81cf" providerId="ADAL" clId="{567EE043-9E6A-4D53-98DB-BF7454025536}" dt="2021-06-07T17:00:16.816" v="2133"/>
          <ac:spMkLst>
            <pc:docMk/>
            <pc:sldMk cId="2904894713" sldId="8234"/>
            <ac:spMk id="114" creationId="{46A73726-E332-4B63-84C9-9F2BC8DCC7E7}"/>
          </ac:spMkLst>
        </pc:spChg>
      </pc:sldChg>
      <pc:sldChg chg="addSp delSp modSp add modNotesTx">
        <pc:chgData name="Richard" userId="bde4799d-aa24-40c4-a8e9-4ea0ef6b81cf" providerId="ADAL" clId="{567EE043-9E6A-4D53-98DB-BF7454025536}" dt="2021-06-08T13:34:36.897" v="5360" actId="1076"/>
        <pc:sldMkLst>
          <pc:docMk/>
          <pc:sldMk cId="2663336463" sldId="8235"/>
        </pc:sldMkLst>
        <pc:spChg chg="add del">
          <ac:chgData name="Richard" userId="bde4799d-aa24-40c4-a8e9-4ea0ef6b81cf" providerId="ADAL" clId="{567EE043-9E6A-4D53-98DB-BF7454025536}" dt="2021-06-07T17:00:49.653" v="2138" actId="478"/>
          <ac:spMkLst>
            <pc:docMk/>
            <pc:sldMk cId="2663336463" sldId="8235"/>
            <ac:spMk id="48" creationId="{506DC14B-7B44-4162-8F84-2C8DCF0F2156}"/>
          </ac:spMkLst>
        </pc:spChg>
        <pc:spChg chg="mod">
          <ac:chgData name="Richard" userId="bde4799d-aa24-40c4-a8e9-4ea0ef6b81cf" providerId="ADAL" clId="{567EE043-9E6A-4D53-98DB-BF7454025536}" dt="2021-06-07T17:00:46.375" v="2137" actId="14100"/>
          <ac:spMkLst>
            <pc:docMk/>
            <pc:sldMk cId="2663336463" sldId="8235"/>
            <ac:spMk id="75" creationId="{EA5CF34F-A77E-419B-9965-6DE11D856AE0}"/>
          </ac:spMkLst>
        </pc:spChg>
        <pc:spChg chg="del">
          <ac:chgData name="Richard" userId="bde4799d-aa24-40c4-a8e9-4ea0ef6b81cf" providerId="ADAL" clId="{567EE043-9E6A-4D53-98DB-BF7454025536}" dt="2021-06-08T13:34:23.829" v="5358" actId="478"/>
          <ac:spMkLst>
            <pc:docMk/>
            <pc:sldMk cId="2663336463" sldId="8235"/>
            <ac:spMk id="81" creationId="{6109E43E-0E40-4954-8BA2-2442220B97BC}"/>
          </ac:spMkLst>
        </pc:spChg>
        <pc:spChg chg="mod">
          <ac:chgData name="Richard" userId="bde4799d-aa24-40c4-a8e9-4ea0ef6b81cf" providerId="ADAL" clId="{567EE043-9E6A-4D53-98DB-BF7454025536}" dt="2021-06-07T17:00:09.653" v="2132"/>
          <ac:spMkLst>
            <pc:docMk/>
            <pc:sldMk cId="2663336463" sldId="8235"/>
            <ac:spMk id="90" creationId="{E2D627A2-6FBC-4261-9BDC-5F5475099C46}"/>
          </ac:spMkLst>
        </pc:spChg>
        <pc:spChg chg="mod">
          <ac:chgData name="Richard" userId="bde4799d-aa24-40c4-a8e9-4ea0ef6b81cf" providerId="ADAL" clId="{567EE043-9E6A-4D53-98DB-BF7454025536}" dt="2021-06-07T17:01:09.207" v="2141"/>
          <ac:spMkLst>
            <pc:docMk/>
            <pc:sldMk cId="2663336463" sldId="8235"/>
            <ac:spMk id="103" creationId="{3E7FA753-DD1E-45F2-B938-B3C9982B606F}"/>
          </ac:spMkLst>
        </pc:spChg>
        <pc:spChg chg="mod">
          <ac:chgData name="Richard" userId="bde4799d-aa24-40c4-a8e9-4ea0ef6b81cf" providerId="ADAL" clId="{567EE043-9E6A-4D53-98DB-BF7454025536}" dt="2021-06-07T17:01:01.066" v="2139"/>
          <ac:spMkLst>
            <pc:docMk/>
            <pc:sldMk cId="2663336463" sldId="8235"/>
            <ac:spMk id="106" creationId="{EA38CAE6-4F18-4023-96E4-10DF2FA49E44}"/>
          </ac:spMkLst>
        </pc:spChg>
        <pc:spChg chg="mod">
          <ac:chgData name="Richard" userId="bde4799d-aa24-40c4-a8e9-4ea0ef6b81cf" providerId="ADAL" clId="{567EE043-9E6A-4D53-98DB-BF7454025536}" dt="2021-06-07T17:00:21.739" v="2134"/>
          <ac:spMkLst>
            <pc:docMk/>
            <pc:sldMk cId="2663336463" sldId="8235"/>
            <ac:spMk id="114" creationId="{46A73726-E332-4B63-84C9-9F2BC8DCC7E7}"/>
          </ac:spMkLst>
        </pc:spChg>
        <pc:grpChg chg="del">
          <ac:chgData name="Richard" userId="bde4799d-aa24-40c4-a8e9-4ea0ef6b81cf" providerId="ADAL" clId="{567EE043-9E6A-4D53-98DB-BF7454025536}" dt="2021-06-07T17:00:35.059" v="2135" actId="478"/>
          <ac:grpSpMkLst>
            <pc:docMk/>
            <pc:sldMk cId="2663336463" sldId="8235"/>
            <ac:grpSpMk id="3" creationId="{0689ADAD-8F06-4988-A43E-94971CA241EC}"/>
          </ac:grpSpMkLst>
        </pc:grpChg>
        <pc:grpChg chg="mod">
          <ac:chgData name="Richard" userId="bde4799d-aa24-40c4-a8e9-4ea0ef6b81cf" providerId="ADAL" clId="{567EE043-9E6A-4D53-98DB-BF7454025536}" dt="2021-06-08T13:34:36.897" v="5360" actId="1076"/>
          <ac:grpSpMkLst>
            <pc:docMk/>
            <pc:sldMk cId="2663336463" sldId="8235"/>
            <ac:grpSpMk id="15" creationId="{D6947D34-10CC-46D7-BC42-BCB409B86AA0}"/>
          </ac:grpSpMkLst>
        </pc:grpChg>
        <pc:cxnChg chg="del">
          <ac:chgData name="Richard" userId="bde4799d-aa24-40c4-a8e9-4ea0ef6b81cf" providerId="ADAL" clId="{567EE043-9E6A-4D53-98DB-BF7454025536}" dt="2021-06-08T13:34:27.426" v="5359" actId="478"/>
          <ac:cxnSpMkLst>
            <pc:docMk/>
            <pc:sldMk cId="2663336463" sldId="8235"/>
            <ac:cxnSpMk id="111" creationId="{42B58C2A-76DA-4DAD-BD3B-0D6A384584FD}"/>
          </ac:cxnSpMkLst>
        </pc:cxnChg>
      </pc:sldChg>
      <pc:sldChg chg="addSp delSp modSp add modNotesTx">
        <pc:chgData name="Richard" userId="bde4799d-aa24-40c4-a8e9-4ea0ef6b81cf" providerId="ADAL" clId="{567EE043-9E6A-4D53-98DB-BF7454025536}" dt="2021-06-08T09:40:58.696" v="4082" actId="167"/>
        <pc:sldMkLst>
          <pc:docMk/>
          <pc:sldMk cId="794421838" sldId="8236"/>
        </pc:sldMkLst>
        <pc:spChg chg="del">
          <ac:chgData name="Richard" userId="bde4799d-aa24-40c4-a8e9-4ea0ef6b81cf" providerId="ADAL" clId="{567EE043-9E6A-4D53-98DB-BF7454025536}" dt="2021-06-08T09:20:38.245" v="2935"/>
          <ac:spMkLst>
            <pc:docMk/>
            <pc:sldMk cId="794421838" sldId="8236"/>
            <ac:spMk id="2" creationId="{DB419929-BC22-4D7A-92AD-B4C4973057E9}"/>
          </ac:spMkLst>
        </pc:spChg>
        <pc:spChg chg="add mod">
          <ac:chgData name="Richard" userId="bde4799d-aa24-40c4-a8e9-4ea0ef6b81cf" providerId="ADAL" clId="{567EE043-9E6A-4D53-98DB-BF7454025536}" dt="2021-06-08T09:20:43.669" v="2959" actId="20577"/>
          <ac:spMkLst>
            <pc:docMk/>
            <pc:sldMk cId="794421838" sldId="8236"/>
            <ac:spMk id="3" creationId="{B54878C5-0E38-4B45-BB4E-CCDE37CC7A46}"/>
          </ac:spMkLst>
        </pc:spChg>
        <pc:picChg chg="add ord">
          <ac:chgData name="Richard" userId="bde4799d-aa24-40c4-a8e9-4ea0ef6b81cf" providerId="ADAL" clId="{567EE043-9E6A-4D53-98DB-BF7454025536}" dt="2021-06-08T09:40:58.696" v="4082" actId="167"/>
          <ac:picMkLst>
            <pc:docMk/>
            <pc:sldMk cId="794421838" sldId="8236"/>
            <ac:picMk id="4" creationId="{836EF3B4-19C1-4415-A87E-A511C2156E21}"/>
          </ac:picMkLst>
        </pc:picChg>
      </pc:sldChg>
      <pc:sldChg chg="addSp delSp modSp add setBg">
        <pc:chgData name="Richard" userId="bde4799d-aa24-40c4-a8e9-4ea0ef6b81cf" providerId="ADAL" clId="{567EE043-9E6A-4D53-98DB-BF7454025536}" dt="2021-06-08T12:57:23.336" v="5307" actId="478"/>
        <pc:sldMkLst>
          <pc:docMk/>
          <pc:sldMk cId="963924681" sldId="8237"/>
        </pc:sldMkLst>
        <pc:spChg chg="del">
          <ac:chgData name="Richard" userId="bde4799d-aa24-40c4-a8e9-4ea0ef6b81cf" providerId="ADAL" clId="{567EE043-9E6A-4D53-98DB-BF7454025536}" dt="2021-06-08T12:57:04.236" v="5305" actId="478"/>
          <ac:spMkLst>
            <pc:docMk/>
            <pc:sldMk cId="963924681" sldId="8237"/>
            <ac:spMk id="2" creationId="{B7365980-3F75-4164-A2E2-BECDADE90F1F}"/>
          </ac:spMkLst>
        </pc:spChg>
        <pc:spChg chg="add del mod">
          <ac:chgData name="Richard" userId="bde4799d-aa24-40c4-a8e9-4ea0ef6b81cf" providerId="ADAL" clId="{567EE043-9E6A-4D53-98DB-BF7454025536}" dt="2021-06-08T12:57:23.336" v="5307" actId="478"/>
          <ac:spMkLst>
            <pc:docMk/>
            <pc:sldMk cId="963924681" sldId="8237"/>
            <ac:spMk id="3" creationId="{EB122245-D309-41BB-B042-DD7B2B22F303}"/>
          </ac:spMkLst>
        </pc:spChg>
      </pc:sldChg>
      <pc:sldChg chg="add del modNotesTx">
        <pc:chgData name="Richard" userId="bde4799d-aa24-40c4-a8e9-4ea0ef6b81cf" providerId="ADAL" clId="{567EE043-9E6A-4D53-98DB-BF7454025536}" dt="2021-06-08T09:39:59.238" v="4045" actId="2696"/>
        <pc:sldMkLst>
          <pc:docMk/>
          <pc:sldMk cId="4149104329" sldId="8237"/>
        </pc:sldMkLst>
      </pc:sldChg>
      <pc:sldChg chg="add">
        <pc:chgData name="Richard" userId="bde4799d-aa24-40c4-a8e9-4ea0ef6b81cf" providerId="ADAL" clId="{567EE043-9E6A-4D53-98DB-BF7454025536}" dt="2021-06-08T13:51:45.123" v="5374"/>
        <pc:sldMkLst>
          <pc:docMk/>
          <pc:sldMk cId="1321902681" sldId="8238"/>
        </pc:sldMkLst>
      </pc:sldChg>
      <pc:sldMasterChg chg="delSldLayout">
        <pc:chgData name="Richard" userId="bde4799d-aa24-40c4-a8e9-4ea0ef6b81cf" providerId="ADAL" clId="{567EE043-9E6A-4D53-98DB-BF7454025536}" dt="2021-06-08T10:54:55.669" v="5133" actId="2696"/>
        <pc:sldMasterMkLst>
          <pc:docMk/>
          <pc:sldMasterMk cId="1382450005" sldId="2147483695"/>
        </pc:sldMasterMkLst>
        <pc:sldLayoutChg chg="del">
          <pc:chgData name="Richard" userId="bde4799d-aa24-40c4-a8e9-4ea0ef6b81cf" providerId="ADAL" clId="{567EE043-9E6A-4D53-98DB-BF7454025536}" dt="2021-06-08T10:54:55.669" v="5133" actId="2696"/>
          <pc:sldLayoutMkLst>
            <pc:docMk/>
            <pc:sldMasterMk cId="1382450005" sldId="2147483695"/>
            <pc:sldLayoutMk cId="378723003"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B66C5-506F-E84B-BAA8-D37CFB53A7BD}" type="datetimeFigureOut">
              <a:rPr lang="en-US" smtClean="0"/>
              <a:t>7/6/2021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96937-A7FC-EB42-840C-14DAEC2967A3}" type="slidenum">
              <a:rPr lang="en-US" smtClean="0"/>
              <a:t>‹#›</a:t>
            </a:fld>
            <a:endParaRPr lang="en-US"/>
          </a:p>
        </p:txBody>
      </p:sp>
    </p:spTree>
    <p:extLst>
      <p:ext uri="{BB962C8B-B14F-4D97-AF65-F5344CB8AC3E}">
        <p14:creationId xmlns:p14="http://schemas.microsoft.com/office/powerpoint/2010/main" val="1266948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71F68-CD23-AA48-AD80-B6C70AC6A79F}" type="datetimeFigureOut">
              <a:rPr lang="en-US" smtClean="0"/>
              <a:t>7/6/2021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34D68-8857-5A41-94FA-9A368DA3B596}" type="slidenum">
              <a:rPr lang="en-US" smtClean="0"/>
              <a:t>‹#›</a:t>
            </a:fld>
            <a:endParaRPr lang="en-US"/>
          </a:p>
        </p:txBody>
      </p:sp>
    </p:spTree>
    <p:extLst>
      <p:ext uri="{BB962C8B-B14F-4D97-AF65-F5344CB8AC3E}">
        <p14:creationId xmlns:p14="http://schemas.microsoft.com/office/powerpoint/2010/main" val="129460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sophos.com/pcg/optix/help/en-us/pcg/optix/concepts/SophosCloudOptixLicensing.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a:t>
            </a:fld>
            <a:endParaRPr lang="en-US"/>
          </a:p>
        </p:txBody>
      </p:sp>
    </p:spTree>
    <p:extLst>
      <p:ext uri="{BB962C8B-B14F-4D97-AF65-F5344CB8AC3E}">
        <p14:creationId xmlns:p14="http://schemas.microsoft.com/office/powerpoint/2010/main" val="249865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ctr">
              <a:lnSpc>
                <a:spcPct val="107000"/>
              </a:lnSpc>
              <a:spcAft>
                <a:spcPts val="800"/>
              </a:spcAft>
              <a:buSzPts val="1000"/>
              <a:buFont typeface="Symbol" panose="05050102010706020507" pitchFamily="18" charset="2"/>
              <a:buNone/>
              <a:tabLst>
                <a:tab pos="216535" algn="l"/>
              </a:tabLst>
            </a:pPr>
            <a:r>
              <a:rPr lang="en-GB" sz="1200" kern="1200" dirty="0">
                <a:solidFill>
                  <a:schemeClr val="tx1"/>
                </a:solidFill>
                <a:effectLst/>
                <a:latin typeface="+mn-lt"/>
                <a:ea typeface="+mn-ea"/>
                <a:cs typeface="+mn-cs"/>
              </a:rPr>
              <a:t>And use an EDR/XDR services to identify threats across the environment, and a Managed Threat Response service overlay. To make sure you're looking for weak but critical signals that may be early indicators of a breach. </a:t>
            </a:r>
            <a:endParaRPr lang="en-US"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fontAlgn="ctr">
              <a:lnSpc>
                <a:spcPct val="107000"/>
              </a:lnSpc>
              <a:spcAft>
                <a:spcPts val="800"/>
              </a:spcAft>
              <a:buSzPts val="1000"/>
              <a:buFont typeface="Symbol" panose="05050102010706020507" pitchFamily="18" charset="2"/>
              <a:buNone/>
              <a:tabLst>
                <a:tab pos="216535" algn="l"/>
              </a:tabLst>
            </a:pPr>
            <a:endParaRPr lang="en-US"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endParaRPr>
          </a:p>
          <a:p>
            <a:pPr marL="0" lvl="0" indent="0" fontAlgn="ctr">
              <a:lnSpc>
                <a:spcPct val="107000"/>
              </a:lnSpc>
              <a:spcAft>
                <a:spcPts val="800"/>
              </a:spcAft>
              <a:buSzPts val="1000"/>
              <a:buFont typeface="Symbol" panose="05050102010706020507" pitchFamily="18" charset="2"/>
              <a:buNone/>
              <a:tabLst>
                <a:tab pos="216535" algn="l"/>
              </a:tabLst>
            </a:pPr>
            <a:r>
              <a:rPr lang="en-US"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Automated protection is crucial, but as attackers increasingly move to stealthy approaches to compromise systems, organizations need to identify the breadcrumbs, the critical weak signals of attacker behavior within your environment, before they become strong signals, and it’s too late. </a:t>
            </a:r>
          </a:p>
          <a:p>
            <a:pPr marL="0" lvl="0" indent="0" fontAlgn="ctr">
              <a:lnSpc>
                <a:spcPct val="107000"/>
              </a:lnSpc>
              <a:spcAft>
                <a:spcPts val="800"/>
              </a:spcAft>
              <a:buSzPts val="1000"/>
              <a:buFont typeface="Symbol" panose="05050102010706020507" pitchFamily="18" charset="2"/>
              <a:buNone/>
              <a:tabLst>
                <a:tab pos="216535"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fontAlgn="ctr">
              <a:lnSpc>
                <a:spcPct val="107000"/>
              </a:lnSpc>
              <a:spcAft>
                <a:spcPts val="800"/>
              </a:spcAft>
              <a:buSzPts val="1000"/>
              <a:buFont typeface="Symbol" panose="05050102010706020507" pitchFamily="18" charset="2"/>
              <a:buNone/>
              <a:tabLst>
                <a:tab pos="216535" algn="l"/>
              </a:tabLst>
            </a:pPr>
            <a:r>
              <a:rPr lang="en-US"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The challenges presented by time and resource availability can make it impossible for organizations to carry out the 24/7 monitoring, and </a:t>
            </a:r>
            <a:r>
              <a:rPr lang="en-GB"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this is where the Sophos Managed Threat Response service comes into play. </a:t>
            </a:r>
            <a:r>
              <a:rPr lang="en-US" sz="12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Where our dedicated teams of threat experts proactively hunt for potential threats and suspicious behavior that could lead to a serious security breach.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10</a:t>
            </a:fld>
            <a:endParaRPr lang="en-US" dirty="0"/>
          </a:p>
        </p:txBody>
      </p:sp>
    </p:spTree>
    <p:extLst>
      <p:ext uri="{BB962C8B-B14F-4D97-AF65-F5344CB8AC3E}">
        <p14:creationId xmlns:p14="http://schemas.microsoft.com/office/powerpoint/2010/main" val="225476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 that is our headline recommended approach to securing your cloud environment with Sophos and </a:t>
            </a:r>
            <a:r>
              <a:rPr lang="en-GB" sz="1200" dirty="0" err="1"/>
              <a:t>Switchpoint</a:t>
            </a:r>
            <a:r>
              <a:rPr lang="en-GB" sz="1200" dirty="0"/>
              <a:t>. </a:t>
            </a:r>
            <a:br>
              <a:rPr lang="en-GB" sz="1200" dirty="0"/>
            </a:br>
            <a:br>
              <a:rPr lang="en-GB" sz="1200" dirty="0"/>
            </a:br>
            <a:r>
              <a:rPr lang="en-GB" sz="1200" dirty="0"/>
              <a:t>But , today we’ll focus on Cloud Security Posture management, and Sophos Cloud Optix, as it gives your team the visibility needed to see what you’re running in the cloud, where you have vulnerabilities that might be exploited, and how to fix them.</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11</a:t>
            </a:fld>
            <a:endParaRPr lang="en-US" dirty="0"/>
          </a:p>
        </p:txBody>
      </p:sp>
    </p:spTree>
    <p:extLst>
      <p:ext uri="{BB962C8B-B14F-4D97-AF65-F5344CB8AC3E}">
        <p14:creationId xmlns:p14="http://schemas.microsoft.com/office/powerpoint/2010/main" val="107684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dirty="0">
                <a:solidFill>
                  <a:schemeClr val="bg1"/>
                </a:solidFill>
              </a:rPr>
              <a:t>Cloud security posture management tools are here to combine and extend cloud provider services into a single interface across multi-cloud environments.</a:t>
            </a:r>
          </a:p>
          <a:p>
            <a:pPr marL="0" indent="0">
              <a:spcAft>
                <a:spcPts val="1800"/>
              </a:spcAft>
              <a:buFont typeface="Arial" panose="020B0604020202020204" pitchFamily="34" charset="0"/>
              <a:buNone/>
            </a:pPr>
            <a:endParaRPr lang="en-US" dirty="0">
              <a:solidFill>
                <a:schemeClr val="bg1"/>
              </a:solidFill>
            </a:endParaRPr>
          </a:p>
          <a:p>
            <a:pPr marL="0" indent="0">
              <a:spcAft>
                <a:spcPts val="1800"/>
              </a:spcAft>
              <a:buFont typeface="Arial" panose="020B0604020202020204" pitchFamily="34" charset="0"/>
              <a:buNone/>
            </a:pPr>
            <a:r>
              <a:rPr lang="en-US" dirty="0">
                <a:solidFill>
                  <a:schemeClr val="bg1"/>
                </a:solidFill>
              </a:rPr>
              <a:t>At it’s core it’s i</a:t>
            </a:r>
            <a:r>
              <a:rPr lang="en-US" sz="1200" b="0" i="0" kern="1200" dirty="0">
                <a:solidFill>
                  <a:schemeClr val="tx1"/>
                </a:solidFill>
                <a:effectLst/>
                <a:latin typeface="+mn-lt"/>
                <a:ea typeface="+mn-ea"/>
                <a:cs typeface="+mn-cs"/>
              </a:rPr>
              <a:t>dentifying and risk-profiling these security, compliance, and cloud spend alerts. And it provides contextual alerts that group affected resources with detailed remediation steps, plus auto-remediation where appropriate.</a:t>
            </a:r>
            <a:endParaRPr lang="en-US" dirty="0">
              <a:solidFill>
                <a:schemeClr val="bg1"/>
              </a:solidFill>
              <a:ea typeface="Lato"/>
              <a:cs typeface="Lato"/>
              <a:sym typeface="Lato"/>
            </a:endParaRPr>
          </a:p>
          <a:p>
            <a:pPr marL="0" indent="0">
              <a:spcAft>
                <a:spcPts val="1800"/>
              </a:spcAft>
              <a:buFont typeface="Arial" panose="020B0604020202020204" pitchFamily="34" charset="0"/>
              <a:buNone/>
            </a:pPr>
            <a:endParaRPr lang="en-US" dirty="0">
              <a:solidFill>
                <a:schemeClr val="bg1"/>
              </a:solidFill>
            </a:endParaRP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(Click)</a:t>
            </a:r>
            <a:r>
              <a:rPr lang="en-US" dirty="0">
                <a:solidFill>
                  <a:schemeClr val="bg1"/>
                </a:solidFill>
                <a:ea typeface="Lato"/>
                <a:cs typeface="Lato"/>
                <a:sym typeface="Lato"/>
              </a:rPr>
              <a:t> </a:t>
            </a:r>
          </a:p>
          <a:p>
            <a:pPr marL="0" indent="0">
              <a:spcAft>
                <a:spcPts val="1800"/>
              </a:spcAft>
              <a:buFont typeface="Arial" panose="020B0604020202020204" pitchFamily="34" charset="0"/>
              <a:buNone/>
            </a:pPr>
            <a:r>
              <a:rPr lang="en-GB" dirty="0"/>
              <a:t>Sophos Cloud Optix provides complete visibility of an organizations cloud assets. Allowing teams to view </a:t>
            </a:r>
            <a:r>
              <a:rPr lang="en-US" sz="1200" b="0" i="0" kern="1200" dirty="0">
                <a:solidFill>
                  <a:schemeClr val="tx1"/>
                </a:solidFill>
                <a:effectLst/>
                <a:latin typeface="+mn-lt"/>
                <a:ea typeface="+mn-ea"/>
                <a:cs typeface="+mn-cs"/>
              </a:rPr>
              <a:t>accurate inventories and generate on-demand topology visualization – saving hours, if not days of time for busy teams</a:t>
            </a:r>
          </a:p>
          <a:p>
            <a:pPr marL="0" indent="0">
              <a:spcAft>
                <a:spcPts val="1800"/>
              </a:spcAft>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(Click)</a:t>
            </a:r>
            <a:r>
              <a:rPr lang="en-US" dirty="0">
                <a:solidFill>
                  <a:schemeClr val="bg1"/>
                </a:solidFill>
                <a:ea typeface="Lato"/>
                <a:cs typeface="Lato"/>
                <a:sym typeface="Lato"/>
              </a:rPr>
              <a:t> </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dirty="0">
                <a:solidFill>
                  <a:schemeClr val="bg1"/>
                </a:solidFill>
                <a:ea typeface="Lato"/>
                <a:cs typeface="Lato"/>
                <a:sym typeface="Lato"/>
              </a:rPr>
              <a:t>Continually analyzing cloud environments for security risks including </a:t>
            </a:r>
            <a:r>
              <a:rPr lang="en-US" sz="1200" kern="1200" dirty="0">
                <a:solidFill>
                  <a:schemeClr val="tx1"/>
                </a:solidFill>
                <a:effectLst/>
                <a:latin typeface="+mn-lt"/>
                <a:ea typeface="+mn-ea"/>
                <a:cs typeface="+mn-cs"/>
              </a:rPr>
              <a:t>insecure cloud configurations and deployments such as unrestricted access from the internet, open ports, and unencrypted data that could create a breach point. As well as user access anomalies to cloud provider management consoles, and over privileged Identity Access Management roles, and compliance policy failures.</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endParaRPr lang="en-US" sz="1200" kern="1200" dirty="0">
              <a:solidFill>
                <a:schemeClr val="tx1"/>
              </a:solidFill>
              <a:effectLst/>
              <a:latin typeface="+mn-lt"/>
              <a:ea typeface="+mn-ea"/>
              <a:cs typeface="+mn-cs"/>
              <a:sym typeface="Lato"/>
            </a:endParaRP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dirty="0">
                <a:solidFill>
                  <a:schemeClr val="bg1"/>
                </a:solidFill>
                <a:ea typeface="Lato"/>
                <a:cs typeface="Lato"/>
                <a:sym typeface="Lato"/>
              </a:rPr>
              <a:t>(Click)</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dirty="0">
                <a:solidFill>
                  <a:schemeClr val="bg1"/>
                </a:solidFill>
                <a:ea typeface="Lato"/>
                <a:cs typeface="Lato"/>
                <a:sym typeface="Lato"/>
              </a:rPr>
              <a:t>And it does all of this </a:t>
            </a:r>
            <a:r>
              <a:rPr lang="en-US" sz="1200" kern="1200" dirty="0">
                <a:solidFill>
                  <a:schemeClr val="tx1"/>
                </a:solidFill>
                <a:effectLst/>
                <a:latin typeface="+mn-lt"/>
                <a:ea typeface="+mn-ea"/>
                <a:cs typeface="+mn-cs"/>
              </a:rPr>
              <a:t>from the development cycle through to the ongoing security of live cloud services, ensuring security misconfigurations are never released into a live environment where an attacker could use them to compromise systems.</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endParaRPr lang="en-US" sz="1200" kern="1200" dirty="0">
              <a:solidFill>
                <a:schemeClr val="tx1"/>
              </a:solidFill>
              <a:effectLst/>
              <a:latin typeface="+mn-lt"/>
              <a:ea typeface="+mn-ea"/>
              <a:cs typeface="+mn-cs"/>
              <a:sym typeface="Lato"/>
            </a:endParaRP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dirty="0">
                <a:solidFill>
                  <a:schemeClr val="bg1"/>
                </a:solidFill>
                <a:ea typeface="Lato"/>
                <a:cs typeface="Lato"/>
                <a:sym typeface="Lato"/>
              </a:rPr>
              <a:t>(Click)</a:t>
            </a:r>
          </a:p>
          <a:p>
            <a:pPr marL="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lang="en-US" dirty="0">
                <a:solidFill>
                  <a:schemeClr val="bg1"/>
                </a:solidFill>
                <a:ea typeface="Lato"/>
                <a:cs typeface="Lato"/>
                <a:sym typeface="Lato"/>
              </a:rPr>
              <a:t>And it extends checks beyond security and compliance, Cloud Optix also helps organizations to </a:t>
            </a:r>
            <a:r>
              <a:rPr lang="en-US" sz="1200" b="0" i="0" kern="1200" dirty="0">
                <a:solidFill>
                  <a:schemeClr val="tx1"/>
                </a:solidFill>
                <a:effectLst/>
                <a:latin typeface="+mn-lt"/>
                <a:ea typeface="+mn-ea"/>
                <a:cs typeface="+mn-cs"/>
                <a:sym typeface="Lato"/>
              </a:rPr>
              <a:t>o</a:t>
            </a:r>
            <a:r>
              <a:rPr lang="en-US" sz="1200" b="0" i="0" kern="1200" dirty="0">
                <a:solidFill>
                  <a:schemeClr val="tx1"/>
                </a:solidFill>
                <a:effectLst/>
                <a:latin typeface="+mn-lt"/>
                <a:ea typeface="+mn-ea"/>
                <a:cs typeface="+mn-cs"/>
              </a:rPr>
              <a:t>ptimize AWS and Azure service costs. Tracking cloud costs for multiple services side by side on a single screen to improve visibility and reduce wasted spend.</a:t>
            </a:r>
            <a:endParaRPr lang="en-US" dirty="0">
              <a:solidFill>
                <a:schemeClr val="bg1"/>
              </a:solidFill>
              <a:ea typeface="Lato"/>
              <a:cs typeface="Lato"/>
              <a:sym typeface="Lato"/>
            </a:endParaRPr>
          </a:p>
        </p:txBody>
      </p:sp>
      <p:sp>
        <p:nvSpPr>
          <p:cNvPr id="4" name="Slide Number Placeholder 3"/>
          <p:cNvSpPr>
            <a:spLocks noGrp="1"/>
          </p:cNvSpPr>
          <p:nvPr>
            <p:ph type="sldNum" sz="quarter" idx="10"/>
          </p:nvPr>
        </p:nvSpPr>
        <p:spPr/>
        <p:txBody>
          <a:bodyPr/>
          <a:lstStyle/>
          <a:p>
            <a:fld id="{A6E34D68-8857-5A41-94FA-9A368DA3B596}" type="slidenum">
              <a:rPr lang="en-US" smtClean="0"/>
              <a:t>12</a:t>
            </a:fld>
            <a:endParaRPr lang="en-US" dirty="0"/>
          </a:p>
        </p:txBody>
      </p:sp>
    </p:spTree>
    <p:extLst>
      <p:ext uri="{BB962C8B-B14F-4D97-AF65-F5344CB8AC3E}">
        <p14:creationId xmlns:p14="http://schemas.microsoft.com/office/powerpoint/2010/main" val="305448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To match the speed of automated attacker searches, we want to enable you to automate the identification of vulnerabilities and remediation as much as possible.</a:t>
            </a:r>
          </a:p>
          <a:p>
            <a:pPr marL="0" indent="0" rtl="0" eaLnBrk="1" fontAlgn="auto" latinLnBrk="0" hangingPunct="1">
              <a:buFont typeface="Arial" panose="020B0604020202020204" pitchFamily="34" charset="0"/>
              <a:buNone/>
            </a:pPr>
            <a:endParaRPr lang="en-GB"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So, we use AI to enable traceability of unusual user access, api calls, and changes in configuration</a:t>
            </a:r>
          </a:p>
          <a:p>
            <a:pPr marL="0" indent="0" rtl="0" eaLnBrk="1" fontAlgn="auto" latinLnBrk="0" hangingPunct="1">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We inject  security at all layers of development - with integration of security checks within the development pipeline to identify security vulnerabilities in IAC templates that automate the deployment of new infrastructure as well as scanning Container images for OS vulnerabilities.</a:t>
            </a:r>
            <a:endParaRPr lang="en-US"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Automate security best practices by mapping your infrastructure automatically to compliance and security best practices.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With policies to make sense of the requirements of each standard with reports to identify any areas that need attention, and guardrails to automatically prevent changes to critical settings from happening in the first place. </a:t>
            </a:r>
          </a:p>
          <a:p>
            <a:pPr marL="171450" indent="-171450" rtl="0" eaLnBrk="1" fontAlgn="auto" latinLnBrk="0" hangingPunct="1">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rtl="0" eaLnBrk="1" fontAlgn="auto" latinLnBrk="0" hangingPunct="1">
              <a:buFont typeface="Arial" panose="020B0604020202020204" pitchFamily="34" charset="0"/>
              <a:buChar char="•"/>
            </a:pPr>
            <a:r>
              <a:rPr lang="en-GB" sz="1200" b="0" i="0" u="none" strike="noStrike" kern="1200" dirty="0">
                <a:solidFill>
                  <a:schemeClr val="tx1"/>
                </a:solidFill>
                <a:effectLst/>
                <a:latin typeface="+mn-lt"/>
                <a:ea typeface="+mn-ea"/>
                <a:cs typeface="+mn-cs"/>
              </a:rPr>
              <a:t>And then continually monitor those configurations to ensure you stay in compliance, and any misconfigured changes introduce to the platform can be identified and fixed quickly.</a:t>
            </a:r>
            <a:endParaRPr lang="en-US"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6E34D68-8857-5A41-94FA-9A368DA3B596}" type="slidenum">
              <a:rPr lang="en-US" smtClean="0"/>
              <a:t>13</a:t>
            </a:fld>
            <a:endParaRPr lang="en-US" dirty="0"/>
          </a:p>
        </p:txBody>
      </p:sp>
    </p:spTree>
    <p:extLst>
      <p:ext uri="{BB962C8B-B14F-4D97-AF65-F5344CB8AC3E}">
        <p14:creationId xmlns:p14="http://schemas.microsoft.com/office/powerpoint/2010/main" val="422881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visibility very literally for a moment, Cloud Optix enables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organizations to also reliably see what they had running.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With real time snap shots of </a:t>
            </a:r>
            <a:r>
              <a:rPr lang="en-US" sz="1200" kern="1200" dirty="0">
                <a:solidFill>
                  <a:schemeClr val="tx1"/>
                </a:solidFill>
                <a:effectLst/>
                <a:latin typeface="+mn-lt"/>
                <a:ea typeface="+mn-ea"/>
                <a:cs typeface="+mn-cs"/>
              </a:rPr>
              <a:t>hosts, containers, networks, user accounts, storage services and so on. Automatically creating accurate network diagram to save the hours of time</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to allowed teams to see how those resources are connected and how traffic flows between them, using IA to identify unusual behavior such as exfiltration of data.</a:t>
            </a:r>
          </a:p>
          <a:p>
            <a:pPr marL="171450" indent="-171450">
              <a:buFontTx/>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going further to show how traffic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might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flow based on your Security Group settings. This is really important, because you may not realize that access to or from the Public Internet is allowed for key resources such as databases – a major cause of company breaches, 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nd also a major source of compliance failures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14</a:t>
            </a:fld>
            <a:endParaRPr lang="en-US" dirty="0"/>
          </a:p>
        </p:txBody>
      </p:sp>
    </p:spTree>
    <p:extLst>
      <p:ext uri="{BB962C8B-B14F-4D97-AF65-F5344CB8AC3E}">
        <p14:creationId xmlns:p14="http://schemas.microsoft.com/office/powerpoint/2010/main" val="410193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900" indent="0" algn="l">
              <a:spcBef>
                <a:spcPts val="1800"/>
              </a:spcBef>
              <a:buClr>
                <a:srgbClr val="005BB5"/>
              </a:buClr>
              <a:buFont typeface="Arial" panose="020B0604020202020204" pitchFamily="34" charset="0"/>
              <a:buNone/>
              <a:defRPr/>
            </a:pPr>
            <a:r>
              <a:rPr lang="en-US" sz="1200" dirty="0">
                <a:solidFill>
                  <a:srgbClr val="FFFFFF"/>
                </a:solidFill>
              </a:rPr>
              <a:t>Next – smart alerts consolidate alerts across cloud providers and identify unusual behavior that humans could miss in isolation.</a:t>
            </a:r>
          </a:p>
          <a:p>
            <a:pPr marL="88900" indent="0" algn="l">
              <a:spcBef>
                <a:spcPts val="1800"/>
              </a:spcBef>
              <a:buClr>
                <a:srgbClr val="005BB5"/>
              </a:buClr>
              <a:buFont typeface="Arial" panose="020B0604020202020204" pitchFamily="34" charset="0"/>
              <a:buNone/>
              <a:defRPr/>
            </a:pPr>
            <a:endParaRPr lang="en-US" sz="1200" dirty="0">
              <a:solidFill>
                <a:srgbClr val="FFFFFF"/>
              </a:solidFill>
            </a:endParaRPr>
          </a:p>
          <a:p>
            <a:pPr marL="88900" indent="0" algn="l">
              <a:spcBef>
                <a:spcPts val="1800"/>
              </a:spcBef>
              <a:buClr>
                <a:srgbClr val="005BB5"/>
              </a:buClr>
              <a:buFont typeface="Arial" panose="020B0604020202020204" pitchFamily="34" charset="0"/>
              <a:buNone/>
              <a:defRPr/>
            </a:pPr>
            <a:r>
              <a:rPr lang="en-US" sz="1200" b="0" i="0" u="none" strike="noStrike" kern="1200" baseline="0" dirty="0">
                <a:solidFill>
                  <a:schemeClr val="tx1"/>
                </a:solidFill>
                <a:latin typeface="+mn-lt"/>
                <a:ea typeface="+mn-ea"/>
                <a:cs typeface="+mn-cs"/>
              </a:rPr>
              <a:t>This automated detection and prioritization of deviations in security posture, was particularly crucial for our customer, Niko when monitoring employee access to cloud environments. The benefit for them is they now only have to monitor the flagged deviations in the Cloud Optix dashboard in order to safeguard the current level of security, and their employees can continue to use AWS and Microsoft Azure cloud resources flexibly and safely. </a:t>
            </a:r>
          </a:p>
        </p:txBody>
      </p:sp>
      <p:sp>
        <p:nvSpPr>
          <p:cNvPr id="4" name="Slide Number Placeholder 3"/>
          <p:cNvSpPr>
            <a:spLocks noGrp="1"/>
          </p:cNvSpPr>
          <p:nvPr>
            <p:ph type="sldNum" sz="quarter" idx="5"/>
          </p:nvPr>
        </p:nvSpPr>
        <p:spPr/>
        <p:txBody>
          <a:bodyPr/>
          <a:lstStyle/>
          <a:p>
            <a:fld id="{A6E34D68-8857-5A41-94FA-9A368DA3B596}" type="slidenum">
              <a:rPr lang="en-US" smtClean="0"/>
              <a:t>15</a:t>
            </a:fld>
            <a:endParaRPr lang="en-US" dirty="0"/>
          </a:p>
        </p:txBody>
      </p:sp>
    </p:spTree>
    <p:extLst>
      <p:ext uri="{BB962C8B-B14F-4D97-AF65-F5344CB8AC3E}">
        <p14:creationId xmlns:p14="http://schemas.microsoft.com/office/powerpoint/2010/main" val="2986854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ties all this together is better collaboration between teams and better remediation tools. Making it simple fix issues affecting their security and compliance status quickly.</a:t>
            </a:r>
          </a:p>
          <a:p>
            <a:endParaRPr lang="en-GB" dirty="0"/>
          </a:p>
          <a:p>
            <a:pPr marL="171450" indent="-171450">
              <a:buFontTx/>
              <a:buChar char="-"/>
            </a:pPr>
            <a:r>
              <a:rPr lang="en-GB" sz="1200" b="0" kern="1200" dirty="0">
                <a:solidFill>
                  <a:schemeClr val="tx1"/>
                </a:solidFill>
                <a:effectLst/>
                <a:latin typeface="+mn-lt"/>
                <a:ea typeface="+mn-ea"/>
                <a:cs typeface="+mn-cs"/>
              </a:rPr>
              <a:t>Integrations with third party ticketing services that </a:t>
            </a:r>
            <a:r>
              <a:rPr lang="en-US" sz="1200" b="0" kern="1200" dirty="0">
                <a:solidFill>
                  <a:schemeClr val="tx1"/>
                </a:solidFill>
                <a:effectLst/>
                <a:latin typeface="+mn-lt"/>
                <a:ea typeface="+mn-ea"/>
                <a:cs typeface="+mn-cs"/>
              </a:rPr>
              <a:t>make collaboration much easier between the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various Development, Security, and Operations teams involved in fixing compliance and security alert issues. For instances, </a:t>
            </a:r>
            <a:r>
              <a:rPr lang="en-US" sz="1200" b="0" kern="1200" dirty="0">
                <a:solidFill>
                  <a:schemeClr val="tx1"/>
                </a:solidFill>
                <a:effectLst/>
                <a:latin typeface="+mn-lt"/>
                <a:ea typeface="+mn-ea"/>
                <a:cs typeface="+mn-cs"/>
              </a:rPr>
              <a:t>integrating directly with tools like Jira and ServiceNow, with 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lert information that can be used to create tickets within the console - </a:t>
            </a:r>
            <a:r>
              <a:rPr lang="en-US" sz="1200" b="0" kern="1200" dirty="0">
                <a:solidFill>
                  <a:schemeClr val="tx1"/>
                </a:solidFill>
                <a:effectLst/>
                <a:latin typeface="+mn-lt"/>
                <a:ea typeface="+mn-ea"/>
                <a:cs typeface="+mn-cs"/>
              </a:rPr>
              <a:t>ensuring important tasks were never lost, even during a release.</a:t>
            </a:r>
          </a:p>
          <a:p>
            <a:pPr marL="171450" indent="-171450">
              <a:buFontTx/>
              <a:buChar char="-"/>
            </a:pPr>
            <a:r>
              <a:rPr lang="en-GB" dirty="0"/>
              <a:t>And importantly, tools that open up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auto-remediation capabilities. And after speaking with our customers we’ve developed webhook integrations – allowing the customer to define remediation outcome, and retain write access to their environments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Allowing you to suppress alerts if needed – until the start of the new development sprint when resources become available for instance – suppress down to individual resources, not entire rule</a:t>
            </a:r>
          </a:p>
          <a:p>
            <a:pPr marL="171450" indent="-171450">
              <a:buFontTx/>
              <a:buChar char="-"/>
            </a:pPr>
            <a:endParaRPr lang="en-US"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6E34D68-8857-5A41-94FA-9A368DA3B596}" type="slidenum">
              <a:rPr lang="en-US" smtClean="0"/>
              <a:t>16</a:t>
            </a:fld>
            <a:endParaRPr lang="en-US" dirty="0"/>
          </a:p>
        </p:txBody>
      </p:sp>
    </p:spTree>
    <p:extLst>
      <p:ext uri="{BB962C8B-B14F-4D97-AF65-F5344CB8AC3E}">
        <p14:creationId xmlns:p14="http://schemas.microsoft.com/office/powerpoint/2010/main" val="68708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And all this makes it possible to wipe out a range of avoidable security weaknesses and potential security breach points when Cloud Optix is actively managed.</a:t>
            </a:r>
            <a:endParaRPr lang="en-US" dirty="0"/>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17</a:t>
            </a:fld>
            <a:endParaRPr lang="en-US" dirty="0"/>
          </a:p>
        </p:txBody>
      </p:sp>
    </p:spTree>
    <p:extLst>
      <p:ext uri="{BB962C8B-B14F-4D97-AF65-F5344CB8AC3E}">
        <p14:creationId xmlns:p14="http://schemas.microsoft.com/office/powerpoint/2010/main" val="4172756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And to help bring this to life, I’ll cover these top three potential breach points - from low hanging fruit, to more advanced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As in a review of all newly onboarded customers to the Cloud Optix service these were the most worrying trends in organizations’ security posture.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From exposing RDP, to creating access roles with excessive privileges that could be exploited, and misconfiguration of data storage – from unencrypted databases,  through to shared storage or hard drive snapshots with public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solidFill>
                  <a:schemeClr val="tx1"/>
                </a:solidFill>
                <a:latin typeface="+mn-lt"/>
                <a:ea typeface="+mn-ea"/>
                <a:cs typeface="+mn-cs"/>
              </a:rPr>
              <a:t>But all can be wiped out…….lets take a look at how you would identify and remediate these vulnerabilities with a brief demo of Cloud Optix.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E34D68-8857-5A41-94FA-9A368DA3B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6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And all this makes it possible to wipe out a range of avoidable security weaknesses and potential breach points when Cloud Optix is actively managed.</a:t>
            </a:r>
            <a:endParaRPr lang="en-US" dirty="0"/>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19</a:t>
            </a:fld>
            <a:endParaRPr lang="en-US" dirty="0"/>
          </a:p>
        </p:txBody>
      </p:sp>
    </p:spTree>
    <p:extLst>
      <p:ext uri="{BB962C8B-B14F-4D97-AF65-F5344CB8AC3E}">
        <p14:creationId xmlns:p14="http://schemas.microsoft.com/office/powerpoint/2010/main" val="2837374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a:t>
            </a:fld>
            <a:endParaRPr lang="en-US" dirty="0"/>
          </a:p>
        </p:txBody>
      </p:sp>
    </p:spTree>
    <p:extLst>
      <p:ext uri="{BB962C8B-B14F-4D97-AF65-F5344CB8AC3E}">
        <p14:creationId xmlns:p14="http://schemas.microsoft.com/office/powerpoint/2010/main" val="2722668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i="0" u="none" strike="noStrike" kern="1200" baseline="0" dirty="0">
                <a:solidFill>
                  <a:schemeClr val="tx1"/>
                </a:solidFill>
                <a:latin typeface="+mn-lt"/>
                <a:ea typeface="+mn-ea"/>
                <a:cs typeface="+mn-cs"/>
              </a:rPr>
              <a:t>And now we get to data protection and for this we’ll return to our presentation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0" i="0" u="none" strike="noStrike" kern="1200" baseline="0" dirty="0">
                <a:solidFill>
                  <a:schemeClr val="tx1"/>
                </a:solidFill>
                <a:latin typeface="+mn-lt"/>
                <a:ea typeface="+mn-ea"/>
                <a:cs typeface="+mn-cs"/>
              </a:rPr>
              <a:t>For most of you, </a:t>
            </a:r>
            <a:r>
              <a:rPr lang="en-US"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maintaining privacy and security of customer data and personally identifiable information i</a:t>
            </a:r>
            <a:r>
              <a:rPr lang="en-GB" sz="1200" b="0" i="0" u="none" strike="noStrike" kern="1200" baseline="0" dirty="0">
                <a:solidFill>
                  <a:schemeClr val="tx1"/>
                </a:solidFill>
                <a:latin typeface="+mn-lt"/>
                <a:ea typeface="+mn-ea"/>
                <a:cs typeface="+mn-cs"/>
              </a:rPr>
              <a:t>s likely your number one priority in cloud security. </a:t>
            </a:r>
          </a:p>
          <a:p>
            <a:pPr marL="285750" lvl="0" indent="-285750">
              <a:spcAft>
                <a:spcPts val="0"/>
              </a:spcAft>
              <a:buFont typeface="+mj-lt"/>
              <a:buAutoNum type="alphaLcPeriod"/>
            </a:pPr>
            <a:endParaRPr lang="en-US"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1" indent="-228600">
              <a:spcAft>
                <a:spcPts val="0"/>
              </a:spcAft>
              <a:buFont typeface="+mj-lt"/>
              <a:buAutoNum type="alphaLcPeriod"/>
            </a:pPr>
            <a:r>
              <a:rPr lang="en-GB"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Sophos can help prevent data loss and leakage in several ways. First, Sophos </a:t>
            </a:r>
            <a:r>
              <a:rPr lang="en-US"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Managed Threat Response to protect and monitor cloud environments for unauthorized user access events.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lvl="1" indent="-228600">
              <a:spcAft>
                <a:spcPts val="0"/>
              </a:spcAft>
              <a:buFont typeface="+mj-lt"/>
              <a:buAutoNum type="alphaLcPeriod"/>
            </a:pPr>
            <a:r>
              <a:rPr lang="en-GB"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Sophos Cloud Optix, the Sophos Cloud security Posture Management service automatically discovers any storage buckets, Databases, Hard drive snapshots to create an accurate inventory. But also, to analyze configuration to ensure data is encrypted and doesn’t allow attackers to access them from the internet.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lvl="1" indent="-228600">
              <a:spcAft>
                <a:spcPts val="0"/>
              </a:spcAft>
              <a:buFont typeface="+mj-lt"/>
              <a:buAutoNum type="alphaLcPeriod"/>
            </a:pPr>
            <a:r>
              <a:rPr lang="en-US" sz="1200"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Then to secure cloud workloads from malicious attacks – Sophos Intercept X for Server stops ransomware by intercepting its behavior, and automatically rolls back any changes to prevent data loss and minimize downtime.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21</a:t>
            </a:fld>
            <a:endParaRPr lang="en-US" dirty="0"/>
          </a:p>
        </p:txBody>
      </p:sp>
    </p:spTree>
    <p:extLst>
      <p:ext uri="{BB962C8B-B14F-4D97-AF65-F5344CB8AC3E}">
        <p14:creationId xmlns:p14="http://schemas.microsoft.com/office/powerpoint/2010/main" val="12992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Now as we start to wrap up, I’ll return back to our broader cloud security offerings.</a:t>
            </a:r>
          </a:p>
        </p:txBody>
      </p:sp>
      <p:sp>
        <p:nvSpPr>
          <p:cNvPr id="4" name="Slide Number Placeholder 3"/>
          <p:cNvSpPr>
            <a:spLocks noGrp="1"/>
          </p:cNvSpPr>
          <p:nvPr>
            <p:ph type="sldNum" sz="quarter" idx="5"/>
          </p:nvPr>
        </p:nvSpPr>
        <p:spPr/>
        <p:txBody>
          <a:bodyPr/>
          <a:lstStyle/>
          <a:p>
            <a:fld id="{A6E34D68-8857-5A41-94FA-9A368DA3B596}" type="slidenum">
              <a:rPr lang="en-US" smtClean="0"/>
              <a:t>22</a:t>
            </a:fld>
            <a:endParaRPr lang="en-US" dirty="0"/>
          </a:p>
        </p:txBody>
      </p:sp>
    </p:spTree>
    <p:extLst>
      <p:ext uri="{BB962C8B-B14F-4D97-AF65-F5344CB8AC3E}">
        <p14:creationId xmlns:p14="http://schemas.microsoft.com/office/powerpoint/2010/main" val="4279343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200" b="0" kern="1200" dirty="0">
                <a:solidFill>
                  <a:schemeClr val="tx1"/>
                </a:solidFill>
                <a:effectLst/>
                <a:latin typeface="+mn-lt"/>
                <a:ea typeface="+mn-ea"/>
                <a:cs typeface="+mn-cs"/>
              </a:rPr>
              <a:t>At Sophos we want to help organizations move to the cloud faster, providing common security management tools across hybrid cloud environment that </a:t>
            </a:r>
            <a:r>
              <a:rPr lang="en-US" sz="1200" b="0" kern="1200" dirty="0">
                <a:solidFill>
                  <a:schemeClr val="tx1"/>
                </a:solidFill>
                <a:effectLst/>
                <a:latin typeface="+mn-lt"/>
                <a:ea typeface="+mn-ea"/>
                <a:cs typeface="+mn-cs"/>
              </a:rPr>
              <a:t>remove the barrier security management can present to businesses moving to/ or expanding their use of cloud services. </a:t>
            </a:r>
          </a:p>
          <a:p>
            <a:pPr marL="0" indent="0">
              <a:buFont typeface="Arial"/>
              <a:buNone/>
            </a:pPr>
            <a:endParaRPr lang="en-US" sz="1200" dirty="0"/>
          </a:p>
          <a:p>
            <a:pPr marL="0" indent="0">
              <a:buFont typeface="Arial"/>
              <a:buNone/>
            </a:pPr>
            <a:r>
              <a:rPr lang="en-US" sz="1200" dirty="0"/>
              <a:t>Sophos offer an extensive Cloud Security portfolio enabling use cases from:</a:t>
            </a:r>
          </a:p>
          <a:p>
            <a:pPr marL="628650" lvl="1" indent="-171450">
              <a:buFont typeface="Arial" panose="020B0604020202020204" pitchFamily="34" charset="0"/>
              <a:buChar char="•"/>
            </a:pPr>
            <a:r>
              <a:rPr lang="en-US" sz="1200" dirty="0"/>
              <a:t>Securely connecting cloud environments and applications</a:t>
            </a:r>
          </a:p>
          <a:p>
            <a:pPr marL="628650" lvl="1" indent="-171450">
              <a:buFont typeface="Arial" panose="020B0604020202020204" pitchFamily="34" charset="0"/>
              <a:buChar char="•"/>
            </a:pPr>
            <a:r>
              <a:rPr lang="en-US" sz="1200" dirty="0"/>
              <a:t>Securing environments and web facing applications from advanced threats</a:t>
            </a:r>
          </a:p>
          <a:p>
            <a:pPr marL="628650" lvl="1" indent="-171450">
              <a:buFont typeface="Arial" panose="020B0604020202020204" pitchFamily="34" charset="0"/>
              <a:buChar char="•"/>
            </a:pPr>
            <a:r>
              <a:rPr lang="en-US" sz="1200" dirty="0"/>
              <a:t>Protecting data and server workloads from a range of threats including ransomware, while also helping teams to quickly identify and prevent infrastructure vulnerabilities</a:t>
            </a:r>
          </a:p>
          <a:p>
            <a:pPr marL="628650" lvl="1" indent="-171450">
              <a:buFont typeface="Arial" panose="020B0604020202020204" pitchFamily="34" charset="0"/>
              <a:buChar char="•"/>
            </a:pPr>
            <a:r>
              <a:rPr lang="en-US" dirty="0"/>
              <a:t>And then shifting our security focus left by integrating security checks in development processes – ensuring you never build infrastructure insecurely in the first place </a:t>
            </a:r>
          </a:p>
          <a:p>
            <a:pPr marL="285750" indent="-285750">
              <a:buFont typeface="Arial"/>
              <a:buChar char="•"/>
            </a:pPr>
            <a:endParaRPr lang="en-US" sz="1200" dirty="0">
              <a:solidFill>
                <a:srgbClr val="000000"/>
              </a:solidFill>
              <a:cs typeface="Calibri" panose="020F0502020204030204"/>
            </a:endParaRPr>
          </a:p>
          <a:p>
            <a:pPr marL="0" indent="0">
              <a:buFont typeface="Arial"/>
              <a:buNone/>
            </a:pPr>
            <a:r>
              <a:rPr lang="en-US" sz="1200" dirty="0">
                <a:solidFill>
                  <a:srgbClr val="000000"/>
                </a:solidFill>
                <a:cs typeface="Calibri" panose="020F0502020204030204"/>
              </a:rPr>
              <a:t>Everything you see here is all managed from Sophos Central, our single management platform, ensuring consistent protection and management across on-premises and public cloud environments in AWS, Azure and GCP. </a:t>
            </a: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23</a:t>
            </a:fld>
            <a:endParaRPr lang="en-US" dirty="0"/>
          </a:p>
        </p:txBody>
      </p:sp>
    </p:spTree>
    <p:extLst>
      <p:ext uri="{BB962C8B-B14F-4D97-AF65-F5344CB8AC3E}">
        <p14:creationId xmlns:p14="http://schemas.microsoft.com/office/powerpoint/2010/main" val="228147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
                <a:srgbClr val="055BB5"/>
              </a:buClr>
              <a:buSzPct val="110000"/>
              <a:buFont typeface="Arial"/>
              <a:buNone/>
              <a:tabLst/>
              <a:defRPr/>
            </a:pPr>
            <a:r>
              <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rPr>
              <a:t>I’ll leave you with four key questions for you to review in any future cloud strategy….</a:t>
            </a:r>
          </a:p>
          <a:p>
            <a:pPr marL="0" marR="0" lvl="0" indent="0" algn="l" defTabSz="914400" rtl="0" eaLnBrk="1" fontAlgn="auto" latinLnBrk="0" hangingPunct="1">
              <a:lnSpc>
                <a:spcPct val="120000"/>
              </a:lnSpc>
              <a:spcBef>
                <a:spcPts val="0"/>
              </a:spcBef>
              <a:spcAft>
                <a:spcPts val="0"/>
              </a:spcAft>
              <a:buClr>
                <a:srgbClr val="055BB5"/>
              </a:buClr>
              <a:buSzPct val="110000"/>
              <a:buFont typeface="Arial"/>
              <a:buNone/>
              <a:tabLst/>
              <a:defRPr/>
            </a:pPr>
            <a:endPar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endParaRPr>
          </a:p>
          <a:p>
            <a:pPr marL="228600" marR="0" lvl="0" indent="-228600" algn="l" defTabSz="914400" rtl="0" eaLnBrk="1" fontAlgn="auto" latinLnBrk="0" hangingPunct="1">
              <a:lnSpc>
                <a:spcPct val="120000"/>
              </a:lnSpc>
              <a:spcBef>
                <a:spcPts val="0"/>
              </a:spcBef>
              <a:spcAft>
                <a:spcPts val="0"/>
              </a:spcAft>
              <a:buClr>
                <a:srgbClr val="055BB5"/>
              </a:buClr>
              <a:buSzPct val="110000"/>
              <a:buFont typeface="Arial"/>
              <a:buChar char="•"/>
              <a:tabLst/>
              <a:defRPr/>
            </a:pPr>
            <a:r>
              <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rPr>
              <a:t>Are you clear on your responsibilities to protect cloud environments?</a:t>
            </a:r>
          </a:p>
          <a:p>
            <a:pPr marL="685800" marR="0" lvl="1" indent="-228600" algn="l" defTabSz="914400" rtl="0" eaLnBrk="1" fontAlgn="auto" latinLnBrk="0" hangingPunct="1">
              <a:lnSpc>
                <a:spcPct val="120000"/>
              </a:lnSpc>
              <a:spcBef>
                <a:spcPts val="0"/>
              </a:spcBef>
              <a:spcAft>
                <a:spcPts val="0"/>
              </a:spcAft>
              <a:buClr>
                <a:srgbClr val="055BB5"/>
              </a:buClr>
              <a:buSzPct val="75000"/>
              <a:buFont typeface="Courier New" charset="0"/>
              <a:buChar char="o"/>
              <a:tabLst/>
              <a:defRPr/>
            </a:pPr>
            <a:r>
              <a:rPr kumimoji="0" lang="en-US" sz="1500" b="0" i="0" u="none" strike="noStrike" kern="1200" cap="none" spc="0" normalizeH="0" baseline="0" noProof="0" dirty="0">
                <a:ln>
                  <a:noFill/>
                </a:ln>
                <a:solidFill>
                  <a:srgbClr val="FFFFFF"/>
                </a:solidFill>
                <a:effectLst/>
                <a:uLnTx/>
                <a:uFillTx/>
                <a:latin typeface="+mn-lt"/>
                <a:ea typeface="Calibri" panose="020F0502020204030204" pitchFamily="34" charset="0"/>
                <a:cs typeface="+mn-cs"/>
              </a:rPr>
              <a:t>Cloud security is a shared responsibility and customers </a:t>
            </a:r>
            <a:r>
              <a:rPr kumimoji="0" lang="en-US" sz="1500" b="0" i="0" u="none" strike="noStrike" kern="1200" cap="none" spc="0" normalizeH="0" baseline="0" noProof="0" dirty="0">
                <a:ln>
                  <a:noFill/>
                </a:ln>
                <a:solidFill>
                  <a:srgbClr val="FFFFFF"/>
                </a:solidFill>
                <a:effectLst/>
                <a:uLnTx/>
                <a:uFillTx/>
                <a:latin typeface="+mn-lt"/>
                <a:ea typeface="+mn-ea"/>
                <a:cs typeface="+mn-cs"/>
              </a:rPr>
              <a:t>are responsible for securing data, endpoints, account, and access management.</a:t>
            </a:r>
            <a:br>
              <a:rPr kumimoji="0" lang="en-US" sz="1500" b="0" i="0" u="none" strike="noStrike" kern="1200" cap="none" spc="0" normalizeH="0" baseline="0" noProof="0" dirty="0">
                <a:ln>
                  <a:noFill/>
                </a:ln>
                <a:solidFill>
                  <a:srgbClr val="FFFFFF"/>
                </a:solidFill>
                <a:effectLst/>
                <a:uLnTx/>
                <a:uFillTx/>
                <a:latin typeface="+mn-lt"/>
                <a:ea typeface="+mn-ea"/>
                <a:cs typeface="+mn-cs"/>
              </a:rPr>
            </a:br>
            <a:endParaRPr kumimoji="0" lang="en-GB" sz="1500" b="0" i="0" u="none" strike="noStrike" kern="1200" cap="none" spc="0" normalizeH="0" baseline="0" noProof="0" dirty="0">
              <a:ln>
                <a:noFill/>
              </a:ln>
              <a:solidFill>
                <a:srgbClr val="FFFFFF"/>
              </a:solidFill>
              <a:effectLst/>
              <a:uLnTx/>
              <a:uFillTx/>
              <a:latin typeface="+mn-lt"/>
              <a:ea typeface="+mn-ea"/>
              <a:cs typeface="+mn-cs"/>
            </a:endParaRPr>
          </a:p>
          <a:p>
            <a:pPr marL="228600" marR="0" lvl="0" indent="-228600" algn="l" defTabSz="914400" rtl="0" eaLnBrk="1" fontAlgn="auto" latinLnBrk="0" hangingPunct="1">
              <a:lnSpc>
                <a:spcPct val="120000"/>
              </a:lnSpc>
              <a:spcBef>
                <a:spcPts val="600"/>
              </a:spcBef>
              <a:spcAft>
                <a:spcPts val="0"/>
              </a:spcAft>
              <a:buClr>
                <a:srgbClr val="055BB5"/>
              </a:buClr>
              <a:buSzPct val="110000"/>
              <a:buFont typeface="Arial"/>
              <a:buChar char="•"/>
              <a:tabLst/>
              <a:defRPr/>
            </a:pPr>
            <a:r>
              <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rPr>
              <a:t>How are you maintaining visibility for your cloud resources?</a:t>
            </a:r>
          </a:p>
          <a:p>
            <a:pPr marL="685800" marR="0" lvl="1" indent="-228600" algn="l" defTabSz="914400" rtl="0" eaLnBrk="1" fontAlgn="auto" latinLnBrk="0" hangingPunct="1">
              <a:lnSpc>
                <a:spcPct val="120000"/>
              </a:lnSpc>
              <a:spcBef>
                <a:spcPts val="0"/>
              </a:spcBef>
              <a:spcAft>
                <a:spcPts val="0"/>
              </a:spcAft>
              <a:buClr>
                <a:srgbClr val="055BB5"/>
              </a:buClr>
              <a:buSzPct val="75000"/>
              <a:buFont typeface="Courier New" charset="0"/>
              <a:buChar char="o"/>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Sophos Cloud Optix not </a:t>
            </a:r>
            <a:r>
              <a:rPr lang="en-US" sz="1200" b="0" i="0" u="none" strike="noStrike" kern="1200" baseline="0" dirty="0">
                <a:solidFill>
                  <a:schemeClr val="tx1"/>
                </a:solidFill>
                <a:latin typeface="+mn-lt"/>
                <a:ea typeface="+mn-ea"/>
                <a:cs typeface="+mn-cs"/>
              </a:rPr>
              <a:t>only provides visibility our cloud resources, but also assesses vulnerabilities and risks </a:t>
            </a:r>
            <a:r>
              <a:rPr kumimoji="0" lang="en-US" sz="1600" b="0" i="0" u="none" strike="noStrike" kern="1200" cap="none" spc="0" normalizeH="0" baseline="0" noProof="0" dirty="0">
                <a:ln>
                  <a:noFill/>
                </a:ln>
                <a:solidFill>
                  <a:srgbClr val="FFFFFF"/>
                </a:solidFill>
                <a:effectLst/>
                <a:uLnTx/>
                <a:uFillTx/>
                <a:latin typeface="+mn-lt"/>
                <a:ea typeface="+mn-ea"/>
                <a:cs typeface="+mn-cs"/>
              </a:rPr>
              <a:t>to security.</a:t>
            </a:r>
          </a:p>
          <a:p>
            <a:pPr marL="457200" marR="0" lvl="1" indent="0" algn="l" defTabSz="914400" rtl="0" eaLnBrk="1" fontAlgn="auto" latinLnBrk="0" hangingPunct="1">
              <a:lnSpc>
                <a:spcPct val="120000"/>
              </a:lnSpc>
              <a:spcBef>
                <a:spcPts val="0"/>
              </a:spcBef>
              <a:spcAft>
                <a:spcPts val="0"/>
              </a:spcAft>
              <a:buClr>
                <a:srgbClr val="055BB5"/>
              </a:buClr>
              <a:buSzPct val="75000"/>
              <a:buFont typeface="Courier New" charset="0"/>
              <a:buNone/>
              <a:tabLst/>
              <a:defRPr/>
            </a:pPr>
            <a:endParaRPr kumimoji="0" lang="en-GB" sz="1600" b="0" i="0" u="none" strike="noStrike" kern="1200" cap="none" spc="0" normalizeH="0" baseline="0" noProof="0" dirty="0">
              <a:ln>
                <a:noFill/>
              </a:ln>
              <a:solidFill>
                <a:srgbClr val="FFFFFF"/>
              </a:solidFill>
              <a:effectLst/>
              <a:uLnTx/>
              <a:uFillTx/>
              <a:latin typeface="+mn-lt"/>
              <a:ea typeface="+mn-ea"/>
              <a:cs typeface="+mn-cs"/>
            </a:endParaRPr>
          </a:p>
          <a:p>
            <a:pPr marL="228600" marR="0" lvl="0" indent="-228600" algn="l" defTabSz="914400" rtl="0" eaLnBrk="1" fontAlgn="auto" latinLnBrk="0" hangingPunct="1">
              <a:lnSpc>
                <a:spcPct val="120000"/>
              </a:lnSpc>
              <a:spcBef>
                <a:spcPts val="600"/>
              </a:spcBef>
              <a:spcAft>
                <a:spcPts val="0"/>
              </a:spcAft>
              <a:buClr>
                <a:srgbClr val="055BB5"/>
              </a:buClr>
              <a:buSzPct val="110000"/>
              <a:buFont typeface="Arial"/>
              <a:buChar char="•"/>
              <a:tabLst/>
              <a:defRPr/>
            </a:pPr>
            <a:r>
              <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rPr>
              <a:t>Will your cloud strategy introduce new development processes that could outpace security?</a:t>
            </a:r>
          </a:p>
          <a:p>
            <a:pPr marL="685800" marR="0" lvl="1" indent="-228600" algn="l" defTabSz="914400" rtl="0" eaLnBrk="1" fontAlgn="auto" latinLnBrk="0" hangingPunct="1">
              <a:lnSpc>
                <a:spcPct val="120000"/>
              </a:lnSpc>
              <a:spcBef>
                <a:spcPts val="0"/>
              </a:spcBef>
              <a:spcAft>
                <a:spcPts val="0"/>
              </a:spcAft>
              <a:buClr>
                <a:srgbClr val="055BB5"/>
              </a:buClr>
              <a:buSzPct val="75000"/>
              <a:buFont typeface="Courier New" charset="0"/>
              <a:buChar char="o"/>
              <a:tabLst/>
              <a:defRPr/>
            </a:pPr>
            <a:r>
              <a:rPr kumimoji="0" lang="en-US" sz="1500" b="0" i="0" u="none" strike="noStrike" kern="1200" cap="none" spc="0" normalizeH="0" baseline="0" noProof="0" dirty="0">
                <a:ln>
                  <a:noFill/>
                </a:ln>
                <a:solidFill>
                  <a:srgbClr val="FFFFFF"/>
                </a:solidFill>
                <a:effectLst/>
                <a:uLnTx/>
                <a:uFillTx/>
                <a:latin typeface="+mn-lt"/>
                <a:ea typeface="+mn-ea"/>
                <a:cs typeface="+mn-cs"/>
              </a:rPr>
              <a:t>Sophos Cloud Optix injects security at all layers of development, with integration of security checks within the development pipeline to identify vulnerabilities in container images, as well as infrastructure as code templates.</a:t>
            </a:r>
          </a:p>
          <a:p>
            <a:pPr marL="685800" marR="0" lvl="1" indent="-228600" algn="l" defTabSz="914400" rtl="0" eaLnBrk="1" fontAlgn="auto" latinLnBrk="0" hangingPunct="1">
              <a:lnSpc>
                <a:spcPct val="120000"/>
              </a:lnSpc>
              <a:spcBef>
                <a:spcPts val="0"/>
              </a:spcBef>
              <a:spcAft>
                <a:spcPts val="0"/>
              </a:spcAft>
              <a:buClr>
                <a:srgbClr val="055BB5"/>
              </a:buClr>
              <a:buSzPct val="75000"/>
              <a:buFont typeface="Courier New" charset="0"/>
              <a:buChar char="o"/>
              <a:tabLst/>
              <a:defRPr/>
            </a:pPr>
            <a:endParaRPr kumimoji="0" lang="en-US" sz="1500" b="0" i="0" u="none" strike="noStrike" kern="1200" cap="none" spc="0" normalizeH="0" baseline="0" noProof="0" dirty="0">
              <a:ln>
                <a:noFill/>
              </a:ln>
              <a:solidFill>
                <a:srgbClr val="FFFFFF"/>
              </a:solidFill>
              <a:effectLst/>
              <a:uLnTx/>
              <a:uFillTx/>
              <a:latin typeface="+mn-lt"/>
              <a:ea typeface="+mn-ea"/>
              <a:cs typeface="+mn-cs"/>
            </a:endParaRPr>
          </a:p>
          <a:p>
            <a:pPr marL="228600" marR="0" lvl="0" indent="-228600" algn="l" defTabSz="914400" rtl="0" eaLnBrk="1" fontAlgn="auto" latinLnBrk="0" hangingPunct="1">
              <a:lnSpc>
                <a:spcPct val="120000"/>
              </a:lnSpc>
              <a:spcBef>
                <a:spcPts val="600"/>
              </a:spcBef>
              <a:spcAft>
                <a:spcPts val="0"/>
              </a:spcAft>
              <a:buClr>
                <a:srgbClr val="055BB5"/>
              </a:buClr>
              <a:buSzPct val="110000"/>
              <a:buFont typeface="Arial"/>
              <a:buChar char="•"/>
              <a:tabLst/>
              <a:defRPr/>
            </a:pPr>
            <a:r>
              <a:rPr kumimoji="0" lang="en-GB" sz="1900" b="0" i="0" u="none" strike="noStrike" kern="1200" cap="none" spc="0" normalizeH="0" baseline="0" noProof="0" dirty="0">
                <a:ln>
                  <a:noFill/>
                </a:ln>
                <a:solidFill>
                  <a:srgbClr val="FF8300">
                    <a:lumMod val="60000"/>
                    <a:lumOff val="40000"/>
                  </a:srgbClr>
                </a:solidFill>
                <a:effectLst/>
                <a:uLnTx/>
                <a:uFillTx/>
                <a:latin typeface="+mn-lt"/>
                <a:ea typeface="+mn-ea"/>
                <a:cs typeface="+mn-cs"/>
              </a:rPr>
              <a:t>Do you have the resources to conduct threat hunts, investigations, and response actions to identified threats?</a:t>
            </a:r>
          </a:p>
          <a:p>
            <a:pPr marL="685800" marR="0" lvl="1" indent="-228600" algn="l" defTabSz="914400" rtl="0" eaLnBrk="1" fontAlgn="auto" latinLnBrk="0" hangingPunct="1">
              <a:lnSpc>
                <a:spcPct val="120000"/>
              </a:lnSpc>
              <a:spcBef>
                <a:spcPts val="0"/>
              </a:spcBef>
              <a:spcAft>
                <a:spcPts val="0"/>
              </a:spcAft>
              <a:buClr>
                <a:srgbClr val="055BB5"/>
              </a:buClr>
              <a:buSzPct val="75000"/>
              <a:buFont typeface="Courier New" charset="0"/>
              <a:buChar char="o"/>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Sophos dedicated Managed Threat Response experts are available to monitor cloud environments 24/7 and disrupt, contain, and neutralize cybersecurity threats and alert you to suspicious behavior.</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24</a:t>
            </a:fld>
            <a:endParaRPr lang="en-US" dirty="0"/>
          </a:p>
        </p:txBody>
      </p:sp>
    </p:spTree>
    <p:extLst>
      <p:ext uri="{BB962C8B-B14F-4D97-AF65-F5344CB8AC3E}">
        <p14:creationId xmlns:p14="http://schemas.microsoft.com/office/powerpoint/2010/main" val="404310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you’d like to try Cloud Optix for youself, head to </a:t>
            </a:r>
            <a:r>
              <a:rPr lang="en-US" sz="1200" dirty="0">
                <a:solidFill>
                  <a:srgbClr val="FFFFFF"/>
                </a:solidFill>
                <a:latin typeface="+mn-lt"/>
              </a:rPr>
              <a:t>Sophos.com/cloud-optix to test drive today, free for 30-days.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mn-ea"/>
                <a:cs typeface="+mn-cs"/>
              </a:rPr>
              <a:t>Thanks for watching.</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a:p>
            <a:endParaRPr lang="en-US" dirty="0"/>
          </a:p>
          <a:p>
            <a:pPr lvl="0"/>
            <a:r>
              <a:rPr lang="en-US" sz="1200" kern="1200" dirty="0">
                <a:solidFill>
                  <a:schemeClr val="tx1"/>
                </a:solidFill>
                <a:effectLst/>
                <a:latin typeface="+mn-lt"/>
                <a:ea typeface="+mn-ea"/>
                <a:cs typeface="+mn-cs"/>
              </a:rPr>
              <a:t>What constitutes an "Asset" in the Optix product? We use serverless components in Azure so have hundreds of individual function apps, web apps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you see more cloud/</a:t>
            </a:r>
            <a:r>
              <a:rPr lang="en-US" sz="1200" kern="1200" dirty="0" err="1">
                <a:solidFill>
                  <a:schemeClr val="tx1"/>
                </a:solidFill>
                <a:effectLst/>
                <a:latin typeface="+mn-lt"/>
                <a:ea typeface="+mn-ea"/>
                <a:cs typeface="+mn-cs"/>
              </a:rPr>
              <a:t>iaas</a:t>
            </a:r>
            <a:r>
              <a:rPr lang="en-US" sz="1200" kern="1200" dirty="0">
                <a:solidFill>
                  <a:schemeClr val="tx1"/>
                </a:solidFill>
                <a:effectLst/>
                <a:latin typeface="+mn-lt"/>
                <a:ea typeface="+mn-ea"/>
                <a:cs typeface="+mn-cs"/>
              </a:rPr>
              <a:t> adoption with WFH?</a:t>
            </a:r>
          </a:p>
          <a:p>
            <a:pPr lvl="0"/>
            <a:endParaRPr lang="en-US" sz="1200" kern="1200" dirty="0">
              <a:solidFill>
                <a:schemeClr val="tx1"/>
              </a:solidFill>
              <a:effectLst/>
              <a:latin typeface="+mn-lt"/>
              <a:ea typeface="+mn-ea"/>
              <a:cs typeface="+mn-cs"/>
            </a:endParaRPr>
          </a:p>
          <a:p>
            <a:endParaRPr lang="en-US" dirty="0"/>
          </a:p>
          <a:p>
            <a:r>
              <a:rPr lang="en-US" sz="1200" b="1" kern="1200" dirty="0">
                <a:solidFill>
                  <a:schemeClr val="tx1"/>
                </a:solidFill>
                <a:effectLst/>
                <a:latin typeface="+mn-lt"/>
                <a:ea typeface="+mn-ea"/>
                <a:cs typeface="+mn-cs"/>
              </a:rPr>
              <a:t>How does Cloud Optix count cloud assets?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cloud asset is a single virtual machine instance (including any server instance or database instance) or container image, within a cloud environment that benefits from, or whose configuration is accessed by, Sophos Cloud Optix.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34D68-8857-5A41-94FA-9A368DA3B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85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And now, our latest addition with - Container Image scanning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Sophos Sans Light" pitchFamily="2" charset="0"/>
              </a:rPr>
              <a:t>Allowing teams to prevent security breaches involving container image operating system vulnerabilities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bg1"/>
              </a:solidFill>
              <a:effectLst/>
              <a:latin typeface="Sophos Sans Light"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Amazon Elastic Container Registries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Microsoft Azure Container Registries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Docker Hub registries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Infrastructure as Code environments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And Images in your build pipeline (using the Cloud Optix API)</a:t>
            </a:r>
          </a:p>
          <a:p>
            <a:endParaRPr lang="en-GB" dirty="0"/>
          </a:p>
          <a:p>
            <a:r>
              <a:rPr lang="en-US" sz="1200" b="0" i="0" kern="1200" dirty="0">
                <a:solidFill>
                  <a:schemeClr val="tx1"/>
                </a:solidFill>
                <a:effectLst/>
                <a:latin typeface="+mn-lt"/>
                <a:ea typeface="+mn-ea"/>
                <a:cs typeface="+mn-cs"/>
              </a:rPr>
              <a:t>This new capability of Cloud Optix is easy to setup, no additional license required as container images will </a:t>
            </a:r>
            <a:r>
              <a:rPr lang="en-US" sz="1200" b="0" i="0" u="none" strike="noStrike" kern="1200" dirty="0">
                <a:solidFill>
                  <a:schemeClr val="tx1"/>
                </a:solidFill>
                <a:effectLst/>
                <a:latin typeface="+mn-lt"/>
                <a:ea typeface="+mn-ea"/>
                <a:cs typeface="+mn-cs"/>
                <a:hlinkClick r:id="rId3"/>
              </a:rPr>
              <a:t>count towards existing licensed assets</a:t>
            </a:r>
            <a:r>
              <a:rPr lang="en-US" sz="1200" b="0" i="0" kern="1200" dirty="0">
                <a:solidFill>
                  <a:schemeClr val="tx1"/>
                </a:solidFill>
                <a:effectLst/>
                <a:latin typeface="+mn-lt"/>
                <a:ea typeface="+mn-ea"/>
                <a:cs typeface="+mn-cs"/>
              </a:rPr>
              <a:t>, and there’s nothing to install. </a:t>
            </a:r>
          </a:p>
        </p:txBody>
      </p:sp>
      <p:sp>
        <p:nvSpPr>
          <p:cNvPr id="4" name="Slide Number Placeholder 3"/>
          <p:cNvSpPr>
            <a:spLocks noGrp="1"/>
          </p:cNvSpPr>
          <p:nvPr>
            <p:ph type="sldNum" sz="quarter" idx="10"/>
          </p:nvPr>
        </p:nvSpPr>
        <p:spPr/>
        <p:txBody>
          <a:bodyPr/>
          <a:lstStyle/>
          <a:p>
            <a:fld id="{A6E34D68-8857-5A41-94FA-9A368DA3B596}" type="slidenum">
              <a:rPr lang="en-US" smtClean="0"/>
              <a:t>26</a:t>
            </a:fld>
            <a:endParaRPr lang="en-US" dirty="0"/>
          </a:p>
        </p:txBody>
      </p:sp>
    </p:spTree>
    <p:extLst>
      <p:ext uri="{BB962C8B-B14F-4D97-AF65-F5344CB8AC3E}">
        <p14:creationId xmlns:p14="http://schemas.microsoft.com/office/powerpoint/2010/main" val="59114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you see a definition for Cloud Optix counts assets. </a:t>
            </a:r>
          </a:p>
          <a:p>
            <a:endParaRPr lang="en-GB" dirty="0"/>
          </a:p>
          <a:p>
            <a:pPr marL="0" indent="0">
              <a:buNone/>
            </a:pPr>
            <a:r>
              <a:rPr lang="en-GB" sz="1200" kern="1200" dirty="0">
                <a:solidFill>
                  <a:schemeClr val="accent6">
                    <a:lumMod val="20000"/>
                    <a:lumOff val="80000"/>
                  </a:schemeClr>
                </a:solidFill>
                <a:latin typeface="+mn-lt"/>
                <a:ea typeface="+mn-ea"/>
                <a:cs typeface="+mn-cs"/>
              </a:rPr>
              <a:t>Cloud Asset means a single virtual machine instance, including any server instance or database instance, that runs in a Cloud Environment that benefits from, or whose configuration is accessed by, the service.</a:t>
            </a:r>
            <a:br>
              <a:rPr lang="en-GB" sz="1200" kern="1200" dirty="0">
                <a:solidFill>
                  <a:schemeClr val="accent6">
                    <a:lumMod val="20000"/>
                    <a:lumOff val="80000"/>
                  </a:schemeClr>
                </a:solidFill>
                <a:latin typeface="+mn-lt"/>
                <a:ea typeface="+mn-ea"/>
                <a:cs typeface="+mn-cs"/>
              </a:rPr>
            </a:br>
            <a:br>
              <a:rPr lang="en-GB" sz="1200" kern="1200" dirty="0">
                <a:solidFill>
                  <a:schemeClr val="tx1"/>
                </a:solidFill>
                <a:latin typeface="+mn-lt"/>
                <a:ea typeface="+mn-ea"/>
                <a:cs typeface="+mn-cs"/>
              </a:rPr>
            </a:br>
            <a:r>
              <a:rPr lang="en-GB" sz="1200" kern="1200" dirty="0">
                <a:solidFill>
                  <a:schemeClr val="tx1"/>
                </a:solidFill>
                <a:latin typeface="+mn-lt"/>
                <a:ea typeface="+mn-ea"/>
                <a:cs typeface="+mn-cs"/>
              </a:rPr>
              <a:t>The following are currently counted as Cloud Assets:</a:t>
            </a:r>
          </a:p>
          <a:p>
            <a:pPr marL="171450" indent="-171450">
              <a:buFont typeface="Arial" panose="020B0604020202020204" pitchFamily="34" charset="0"/>
              <a:buChar char="•"/>
            </a:pPr>
            <a:r>
              <a:rPr lang="en-GB" sz="1050" kern="1200" dirty="0">
                <a:solidFill>
                  <a:schemeClr val="tx1"/>
                </a:solidFill>
                <a:latin typeface="+mn-lt"/>
                <a:ea typeface="+mn-ea"/>
                <a:cs typeface="+mn-cs"/>
              </a:rPr>
              <a:t>AWS EC2</a:t>
            </a:r>
          </a:p>
          <a:p>
            <a:pPr marL="171450" indent="-171450">
              <a:buFont typeface="Arial" panose="020B0604020202020204" pitchFamily="34" charset="0"/>
              <a:buChar char="•"/>
            </a:pPr>
            <a:r>
              <a:rPr lang="en-GB" sz="1050" kern="1200" dirty="0">
                <a:solidFill>
                  <a:schemeClr val="tx1"/>
                </a:solidFill>
                <a:latin typeface="+mn-lt"/>
                <a:ea typeface="+mn-ea"/>
                <a:cs typeface="+mn-cs"/>
              </a:rPr>
              <a:t>AWS RDS</a:t>
            </a:r>
          </a:p>
          <a:p>
            <a:pPr marL="171450" indent="-171450">
              <a:buFont typeface="Arial" panose="020B0604020202020204" pitchFamily="34" charset="0"/>
              <a:buChar char="•"/>
            </a:pPr>
            <a:r>
              <a:rPr lang="en-GB" sz="1050" kern="1200" dirty="0">
                <a:solidFill>
                  <a:schemeClr val="tx1"/>
                </a:solidFill>
                <a:latin typeface="+mn-lt"/>
                <a:ea typeface="+mn-ea"/>
                <a:cs typeface="+mn-cs"/>
              </a:rPr>
              <a:t>Azure VM</a:t>
            </a:r>
          </a:p>
          <a:p>
            <a:pPr marL="171450" indent="-171450">
              <a:buFont typeface="Arial" panose="020B0604020202020204" pitchFamily="34" charset="0"/>
              <a:buChar char="•"/>
            </a:pPr>
            <a:r>
              <a:rPr lang="en-GB" sz="1050" kern="1200" dirty="0">
                <a:solidFill>
                  <a:schemeClr val="tx1"/>
                </a:solidFill>
                <a:latin typeface="+mn-lt"/>
                <a:ea typeface="+mn-ea"/>
                <a:cs typeface="+mn-cs"/>
              </a:rPr>
              <a:t>Azure SQL Server</a:t>
            </a:r>
          </a:p>
          <a:p>
            <a:pPr marL="171450" indent="-171450">
              <a:buFont typeface="Arial" panose="020B0604020202020204" pitchFamily="34" charset="0"/>
              <a:buChar char="•"/>
            </a:pPr>
            <a:r>
              <a:rPr lang="en-GB" sz="1050" kern="1200" dirty="0">
                <a:solidFill>
                  <a:schemeClr val="tx1"/>
                </a:solidFill>
                <a:latin typeface="+mn-lt"/>
                <a:ea typeface="+mn-ea"/>
                <a:cs typeface="+mn-cs"/>
              </a:rPr>
              <a:t>Azure DB Server</a:t>
            </a:r>
          </a:p>
          <a:p>
            <a:pPr marL="171450" indent="-171450">
              <a:buFont typeface="Arial" panose="020B0604020202020204" pitchFamily="34" charset="0"/>
              <a:buChar char="•"/>
            </a:pPr>
            <a:r>
              <a:rPr lang="en-GB" sz="1050" kern="1200" dirty="0">
                <a:solidFill>
                  <a:schemeClr val="tx1"/>
                </a:solidFill>
                <a:latin typeface="+mn-lt"/>
                <a:ea typeface="+mn-ea"/>
                <a:cs typeface="+mn-cs"/>
              </a:rPr>
              <a:t>Google VM</a:t>
            </a:r>
          </a:p>
          <a:p>
            <a:pPr marL="171450" indent="-171450">
              <a:buFont typeface="Arial" panose="020B0604020202020204" pitchFamily="34" charset="0"/>
              <a:buChar char="•"/>
            </a:pPr>
            <a:r>
              <a:rPr lang="en-GB" sz="1050" kern="1200" dirty="0">
                <a:solidFill>
                  <a:schemeClr val="tx1"/>
                </a:solidFill>
                <a:latin typeface="+mn-lt"/>
                <a:ea typeface="+mn-ea"/>
                <a:cs typeface="+mn-cs"/>
              </a:rPr>
              <a:t>Google SQL</a:t>
            </a:r>
          </a:p>
          <a:p>
            <a:pPr marL="171450" indent="-171450">
              <a:buFont typeface="Arial" panose="020B0604020202020204" pitchFamily="34" charset="0"/>
              <a:buChar char="•"/>
            </a:pPr>
            <a:r>
              <a:rPr lang="en-GB" sz="1050" kern="1200" dirty="0">
                <a:solidFill>
                  <a:schemeClr val="tx1"/>
                </a:solidFill>
                <a:latin typeface="+mn-lt"/>
                <a:ea typeface="+mn-ea"/>
                <a:cs typeface="+mn-cs"/>
              </a:rPr>
              <a:t>Kubernetes Nodes </a:t>
            </a:r>
            <a:br>
              <a:rPr lang="en-GB" sz="1050" kern="1200" dirty="0">
                <a:solidFill>
                  <a:schemeClr val="tx1"/>
                </a:solidFill>
                <a:latin typeface="+mn-lt"/>
                <a:ea typeface="+mn-ea"/>
                <a:cs typeface="+mn-cs"/>
              </a:rPr>
            </a:br>
            <a:r>
              <a:rPr lang="en-GB" sz="1000" kern="1200" dirty="0">
                <a:solidFill>
                  <a:schemeClr val="tx1"/>
                </a:solidFill>
                <a:latin typeface="+mn-lt"/>
                <a:ea typeface="+mn-ea"/>
                <a:cs typeface="+mn-cs"/>
              </a:rPr>
              <a:t>To avoid duplication, K8s nodes are not counted if they are already counted as AWS EC2 VM / Azure VM / GCP VM</a:t>
            </a:r>
            <a:endParaRPr lang="en-GB" sz="9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27</a:t>
            </a:fld>
            <a:endParaRPr lang="en-US" dirty="0"/>
          </a:p>
        </p:txBody>
      </p:sp>
    </p:spTree>
    <p:extLst>
      <p:ext uri="{BB962C8B-B14F-4D97-AF65-F5344CB8AC3E}">
        <p14:creationId xmlns:p14="http://schemas.microsoft.com/office/powerpoint/2010/main" val="142937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kern="1200" dirty="0">
                <a:solidFill>
                  <a:schemeClr val="tx1"/>
                </a:solidFill>
                <a:effectLst/>
                <a:latin typeface="+mn-lt"/>
                <a:ea typeface="+mn-ea"/>
                <a:cs typeface="+mn-cs"/>
              </a:rPr>
              <a:t>The first - Ensure that RDP access is restricted from the internet. </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The potential security problem with using RDP over the Internet is that attackers can use various brute force techniques to gain access to Virtual Machines. Once the attackers gain access, they can use your virtual machine as a launch point for compromising other machines on your Virtual Network or even attack networked devices outside of your cloud provider.</a:t>
            </a:r>
          </a:p>
          <a:p>
            <a:endParaRPr lang="en-US" sz="900" b="0" i="0" kern="1200" dirty="0">
              <a:solidFill>
                <a:schemeClr val="tx1"/>
              </a:solidFill>
              <a:effectLst/>
              <a:latin typeface="+mn-lt"/>
              <a:ea typeface="+mn-ea"/>
              <a:cs typeface="+mn-cs"/>
            </a:endParaRPr>
          </a:p>
          <a:p>
            <a:r>
              <a:rPr lang="en-US" sz="900" b="0" i="0" kern="1200" dirty="0">
                <a:solidFill>
                  <a:schemeClr val="tx1"/>
                </a:solidFill>
                <a:effectLst/>
                <a:latin typeface="+mn-lt"/>
                <a:ea typeface="+mn-ea"/>
                <a:cs typeface="+mn-cs"/>
              </a:rPr>
              <a:t>But as you can see here, Cloud Optix continuous security scans will alert you to the issue, advise on the resources affected and provide you with detailed guided remediation steps to disable RDP.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E34D68-8857-5A41-94FA-9A368DA3B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Over-privileged IAM roles can also be avoided.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It’s all too common for new teammates in development or engineering to be setup with privileges they simply don’t need or use. Unfortunately as we saw in a high profile financial firms breach last year, those </a:t>
            </a:r>
            <a:r>
              <a:rPr lang="en-US" sz="1200" b="0" i="0" u="none" strike="noStrike" kern="1200" baseline="0" dirty="0">
                <a:solidFill>
                  <a:schemeClr val="tx1"/>
                </a:solidFill>
                <a:latin typeface="+mn-lt"/>
                <a:ea typeface="+mn-ea"/>
                <a:cs typeface="+mn-cs"/>
              </a:rPr>
              <a:t>IAM roles and permissions can be used by criminals to move around compromised cloud accounts – think of it like lateral movement for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 you can see here, the good news is that Cloud Optix starts by visualizing those relationships between users, groups and services. Making it easy to make sense of interwoven nature of individual and group access to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Then we can start to clean up this picture, stripping away resources with no access to services, and focus in on only those over-privileged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And then drilling into those roles we can identify the services not being accessed, and how they were granted to update IAM policies appropriately and follow the principle of least privilege.</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6E34D68-8857-5A41-94FA-9A368DA3B5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47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Hello everyone and welcome to this session on </a:t>
            </a:r>
            <a:r>
              <a:rPr lang="en-US" dirty="0"/>
              <a:t>Securing the Public Cloud with Sophos today.</a:t>
            </a:r>
            <a:endParaRPr lang="en-US"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rgbClr val="FFFFFF"/>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Through the session I’ll talk about what we're seeing at Sophos in the security landscape as more organizations move to cloud,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share with you how many of our customers are responding to these shifts, the best practices they are adopting in products and protection, and how you can best leverage cloud security posture management tools available from us to secure your cloud environments.</a:t>
            </a: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3</a:t>
            </a:fld>
            <a:endParaRPr lang="en-US" dirty="0"/>
          </a:p>
        </p:txBody>
      </p:sp>
    </p:spTree>
    <p:extLst>
      <p:ext uri="{BB962C8B-B14F-4D97-AF65-F5344CB8AC3E}">
        <p14:creationId xmlns:p14="http://schemas.microsoft.com/office/powerpoint/2010/main" val="394715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to begin we must touch on the shared responsibility model and your role in securing cloud workloads and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move to cloud it’s important to take the time and understand your cloud providers own model, today we’ll be discussing IaaS (so from a Sophos perspective -  AWS, Azure, and Google Cloud Platform primarily).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simplest way to think of it is that you’ll inherit the physical datacenter security from these providers, but you still need must secure everything you run in the cloud. </a:t>
            </a:r>
          </a:p>
        </p:txBody>
      </p:sp>
      <p:sp>
        <p:nvSpPr>
          <p:cNvPr id="4" name="Slide Number Placeholder 3"/>
          <p:cNvSpPr>
            <a:spLocks noGrp="1"/>
          </p:cNvSpPr>
          <p:nvPr>
            <p:ph type="sldNum" sz="quarter" idx="5"/>
          </p:nvPr>
        </p:nvSpPr>
        <p:spPr/>
        <p:txBody>
          <a:bodyPr/>
          <a:lstStyle/>
          <a:p>
            <a:fld id="{A6E34D68-8857-5A41-94FA-9A368DA3B596}" type="slidenum">
              <a:rPr lang="en-US" smtClean="0"/>
              <a:t>4</a:t>
            </a:fld>
            <a:endParaRPr lang="en-US" dirty="0"/>
          </a:p>
        </p:txBody>
      </p:sp>
    </p:spTree>
    <p:extLst>
      <p:ext uri="{BB962C8B-B14F-4D97-AF65-F5344CB8AC3E}">
        <p14:creationId xmlns:p14="http://schemas.microsoft.com/office/powerpoint/2010/main" val="149397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1" i="0" u="none" dirty="0">
                <a:solidFill>
                  <a:srgbClr val="ED7D31"/>
                </a:solidFill>
                <a:effectLst/>
                <a:latin typeface="Calibri" panose="020F0502020204030204" pitchFamily="34" charset="0"/>
              </a:rPr>
              <a:t>Now, lets look at the shifts occurring in the cloud</a:t>
            </a:r>
          </a:p>
          <a:p>
            <a:pPr algn="l" rtl="0" fontAlgn="base"/>
            <a:endParaRPr lang="en-US" sz="1200" b="1" i="0" u="sng" dirty="0">
              <a:solidFill>
                <a:srgbClr val="ED7D31"/>
              </a:solidFill>
              <a:effectLst/>
              <a:latin typeface="Calibri" panose="020F0502020204030204" pitchFamily="34" charset="0"/>
            </a:endParaRPr>
          </a:p>
          <a:p>
            <a:pPr algn="l" rtl="0" fontAlgn="base"/>
            <a:r>
              <a:rPr lang="en-US" sz="1200" b="1" i="0" u="sng" dirty="0">
                <a:solidFill>
                  <a:srgbClr val="ED7D31"/>
                </a:solidFill>
                <a:effectLst/>
                <a:latin typeface="Calibri" panose="020F0502020204030204" pitchFamily="34" charset="0"/>
              </a:rPr>
              <a:t>First, the Business Shift going on here…</a:t>
            </a:r>
          </a:p>
          <a:p>
            <a:pPr algn="l" rtl="0" fontAlgn="base"/>
            <a:r>
              <a:rPr lang="en-US" sz="1200" b="0" i="0" kern="1200" dirty="0">
                <a:solidFill>
                  <a:schemeClr val="tx1"/>
                </a:solidFill>
                <a:effectLst/>
                <a:latin typeface="+mn-lt"/>
                <a:ea typeface="+mn-ea"/>
                <a:cs typeface="+mn-cs"/>
              </a:rPr>
              <a:t>In the constant search for ways to improve productivity and efficiency, Cloud is a great enabler in that shift. </a:t>
            </a:r>
          </a:p>
          <a:p>
            <a:pPr algn="l" rtl="0" fontAlgn="base"/>
            <a:endParaRPr lang="en-US" sz="1200" b="0" i="0" kern="1200" dirty="0">
              <a:solidFill>
                <a:schemeClr val="tx1"/>
              </a:solidFill>
              <a:effectLst/>
              <a:latin typeface="+mn-lt"/>
              <a:ea typeface="+mn-ea"/>
              <a:cs typeface="+mn-cs"/>
            </a:endParaRPr>
          </a:p>
          <a:p>
            <a:pPr algn="l" rtl="0" fontAlgn="base"/>
            <a:r>
              <a:rPr lang="en-US" sz="1200" b="0" i="0" kern="1200" dirty="0">
                <a:solidFill>
                  <a:schemeClr val="tx1"/>
                </a:solidFill>
                <a:effectLst/>
                <a:latin typeface="+mn-lt"/>
                <a:ea typeface="+mn-ea"/>
                <a:cs typeface="+mn-cs"/>
              </a:rPr>
              <a:t>Efficiencies are realized through the migration of data and applications to the cloud—benefits like the ability to work from anywhere, lower costs of operation, and improved performance and scalability.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i="0" u="sng" dirty="0">
              <a:solidFill>
                <a:srgbClr val="ED7D31"/>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sng" dirty="0">
                <a:solidFill>
                  <a:srgbClr val="ED7D31"/>
                </a:solidFill>
                <a:effectLst/>
                <a:latin typeface="Calibri" panose="020F0502020204030204" pitchFamily="34" charset="0"/>
              </a:rPr>
              <a:t>But the environment shift can make it hard for security to keep up</a:t>
            </a:r>
          </a:p>
          <a:p>
            <a:pPr fontAlgn="base"/>
            <a:r>
              <a:rPr lang="en-US" sz="1800" kern="1200" dirty="0">
                <a:solidFill>
                  <a:schemeClr val="tx1"/>
                </a:solidFill>
                <a:effectLst/>
                <a:latin typeface="+mn-lt"/>
                <a:ea typeface="+mn-ea"/>
                <a:cs typeface="+mn-cs"/>
              </a:rPr>
              <a:t>As you expand into the cloud, you also generate a growing attack surface with multi-cloud environments, containers, and serverless. Dynamic, elastic environments that can change daily, even hourly making it hard to understand what you have running​. And new ways that software and supporting infrastructure can be created– with methodologies like DevOps meaning cloud services and infrastructure can be created and configured without the security team's knowledge.</a:t>
            </a:r>
          </a:p>
          <a:p>
            <a:pPr fontAlgn="base"/>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5</a:t>
            </a:fld>
            <a:endParaRPr lang="en-US" dirty="0"/>
          </a:p>
        </p:txBody>
      </p:sp>
    </p:spTree>
    <p:extLst>
      <p:ext uri="{BB962C8B-B14F-4D97-AF65-F5344CB8AC3E}">
        <p14:creationId xmlns:p14="http://schemas.microsoft.com/office/powerpoint/2010/main" val="2574029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Couple this with the attacker shift to automated attacks targeting cloud resource misconfigurations, and you start to see the challenge that the speed, and agility of the cloud can create for security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see here how quickly attackers can identify your weak points from our recent SophosLabs research project, demonstrating that attackers are automating searches for misconfigurations, such as leaving SSH exposed in this case, and those gaps in security can be found in less that </a:t>
            </a:r>
            <a:r>
              <a:rPr lang="en-US" dirty="0"/>
              <a:t>a minute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the threat is very real and your window to respond is short.</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34D68-8857-5A41-94FA-9A368DA3B596}"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601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But, there are no headlines for the businesses that successfully defend themselves against thousands of breach attempts every day. </a:t>
            </a:r>
            <a:r>
              <a:rPr lang="en-GB" sz="1000" kern="1200" dirty="0">
                <a:solidFill>
                  <a:schemeClr val="tx1"/>
                </a:solidFill>
                <a:effectLst/>
                <a:latin typeface="+mn-lt"/>
                <a:ea typeface="+mn-ea"/>
                <a:cs typeface="+mn-cs"/>
              </a:rPr>
              <a:t>And this is largely due to significant improvements in cybersecurity. How it can be the enabler for cloud transformation, supporting your teams to go </a:t>
            </a:r>
            <a:r>
              <a:rPr lang="en-US" sz="1000" kern="1200" dirty="0">
                <a:solidFill>
                  <a:schemeClr val="tx1"/>
                </a:solidFill>
                <a:effectLst/>
                <a:latin typeface="+mn-lt"/>
                <a:ea typeface="+mn-ea"/>
                <a:cs typeface="+mn-cs"/>
              </a:rPr>
              <a:t>faster, and match the agility of cloud services and the methodologies you adopt.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release your team from the biggest challenges affecting their ability to go fast – think about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Visibility - Having tools that make it possible to view security posture across multi-cloud environments and accounts, is a huge saving – not just in response time, but in staff training and onboarding time.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Close the skills gap  – while cloud provider platform services are helpful, cloud environments have the potential to become very noisy. Tools that help identify the critical alerts and either provide detailed guidance to fix issues, or automatically provide protection are keys to agility.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think about how you’ll identify the weak signals – </a:t>
            </a:r>
            <a:r>
              <a:rPr lang="en-US" sz="1000" kern="1200" dirty="0">
                <a:solidFill>
                  <a:schemeClr val="tx1"/>
                </a:solidFill>
                <a:effectLst/>
                <a:latin typeface="+mn-lt"/>
                <a:ea typeface="+mn-ea"/>
                <a:cs typeface="+mn-cs"/>
              </a:rPr>
              <a:t>as attackers move to hands-on-keyboard, IT security needs to do the same to hunt and detect suspicious behavior and events before they become a breach. </a:t>
            </a:r>
            <a:br>
              <a:rPr lang="en-GB" sz="1000"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7</a:t>
            </a:fld>
            <a:endParaRPr lang="en-US" dirty="0"/>
          </a:p>
        </p:txBody>
      </p:sp>
    </p:spTree>
    <p:extLst>
      <p:ext uri="{BB962C8B-B14F-4D97-AF65-F5344CB8AC3E}">
        <p14:creationId xmlns:p14="http://schemas.microsoft.com/office/powerpoint/2010/main" val="165589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build a secure and scalable base for you cloud transformation, our approach is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lvl="0" indent="-171450" fontAlgn="ctr">
              <a:buFont typeface="Arial" panose="020B0604020202020204" pitchFamily="34" charset="0"/>
              <a:buChar char="•"/>
            </a:pPr>
            <a:r>
              <a:rPr lang="en-GB" sz="1200" kern="1200" dirty="0">
                <a:solidFill>
                  <a:schemeClr val="tx1"/>
                </a:solidFill>
                <a:effectLst/>
                <a:latin typeface="+mn-lt"/>
                <a:ea typeface="+mn-ea"/>
                <a:cs typeface="+mn-cs"/>
              </a:rPr>
              <a:t>Get the basics right, and that starts with comprehensive visibility. Organizations need to </a:t>
            </a:r>
            <a:r>
              <a:rPr lang="en-US" sz="1200" kern="1200" dirty="0">
                <a:solidFill>
                  <a:schemeClr val="tx1"/>
                </a:solidFill>
                <a:effectLst/>
                <a:latin typeface="+mn-lt"/>
                <a:ea typeface="+mn-ea"/>
                <a:cs typeface="+mn-cs"/>
              </a:rPr>
              <a:t>gain full visibility into what resources are being added, changed, or removed to help reduce business risk created through resource misconfigurations and security vulnerabilities.</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To do that, a</a:t>
            </a:r>
            <a:r>
              <a:rPr lang="en-GB" sz="1200" kern="1200" dirty="0">
                <a:solidFill>
                  <a:schemeClr val="tx1"/>
                </a:solidFill>
                <a:effectLst/>
                <a:latin typeface="+mn-lt"/>
                <a:ea typeface="+mn-ea"/>
                <a:cs typeface="+mn-cs"/>
              </a:rPr>
              <a:t>dopt a security monitoring tool to identify weaknesses in configuration and make Cloud Security Posture Management a key priority in your cloud journey.</a:t>
            </a:r>
            <a:r>
              <a:rPr lang="en-US" sz="1200" kern="1200" dirty="0">
                <a:solidFill>
                  <a:schemeClr val="tx1"/>
                </a:solidFill>
                <a:effectLst/>
                <a:latin typeface="+mn-lt"/>
                <a:ea typeface="+mn-ea"/>
                <a:cs typeface="+mn-cs"/>
              </a:rPr>
              <a:t> And for Sophos this is through Cloud Optix – which we’ll expand on later in todays session.</a:t>
            </a:r>
          </a:p>
          <a:p>
            <a:pPr marL="0" lvl="0" indent="0" fontAlgn="ctr">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6E34D68-8857-5A41-94FA-9A368DA3B596}" type="slidenum">
              <a:rPr lang="en-US" smtClean="0"/>
              <a:t>8</a:t>
            </a:fld>
            <a:endParaRPr lang="en-US" dirty="0"/>
          </a:p>
        </p:txBody>
      </p:sp>
    </p:spTree>
    <p:extLst>
      <p:ext uri="{BB962C8B-B14F-4D97-AF65-F5344CB8AC3E}">
        <p14:creationId xmlns:p14="http://schemas.microsoft.com/office/powerpoint/2010/main" val="1546557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Automation of cloud workload protection agents like </a:t>
            </a:r>
            <a:r>
              <a:rPr lang="en-GB" sz="1200" kern="1200" dirty="0">
                <a:solidFill>
                  <a:schemeClr val="tx1"/>
                </a:solidFill>
                <a:effectLst/>
                <a:latin typeface="+mn-lt"/>
                <a:ea typeface="+mn-ea"/>
                <a:cs typeface="+mn-cs"/>
              </a:rPr>
              <a:t>Sophos Intercept X for Server </a:t>
            </a:r>
            <a:r>
              <a:rPr lang="en-GB" dirty="0"/>
              <a:t>are also key elements to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Malware and ransomware are just as prevalent in the cloud as on-premises, with </a:t>
            </a:r>
            <a:r>
              <a:rPr lang="en-US" sz="1200" b="0" i="0" u="none" strike="noStrike" kern="1200" baseline="0" dirty="0">
                <a:solidFill>
                  <a:schemeClr val="tx1"/>
                </a:solidFill>
                <a:latin typeface="+mn-lt"/>
                <a:ea typeface="+mn-ea"/>
                <a:cs typeface="+mn-cs"/>
              </a:rPr>
              <a:t>59% of attacks where the data was encrypted now involving data in the public cloud.</a:t>
            </a:r>
            <a:r>
              <a:rPr lang="en-GB" sz="1200" b="0" i="0" u="none" strike="noStrik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a:t>
            </a:r>
            <a:r>
              <a:rPr lang="en-GB" dirty="0"/>
              <a:t>need for </a:t>
            </a:r>
            <a:r>
              <a:rPr lang="en-US" sz="1200" dirty="0">
                <a:latin typeface="Calibri" panose="020F0502020204030204" pitchFamily="34" charset="0"/>
                <a:ea typeface="Calibri" panose="020F0502020204030204" pitchFamily="34" charset="0"/>
              </a:rPr>
              <a:t>antivirus, with protection from malware, ransomware and exploits are just as crucial in the cloud.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an important area of planning here is also to review what workloads will move to the cloud and when.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you shift resources, or deploy new cloud server </a:t>
            </a:r>
            <a:r>
              <a:rPr lang="en-GB" dirty="0" err="1"/>
              <a:t>wokloads</a:t>
            </a:r>
            <a:r>
              <a:rPr lang="en-GB" dirty="0"/>
              <a:t> to support remote working, look out for how portable your protection is – can it move from on-prem to cloud, and can you manage it from the same console, or without learning new tools? With Sophos you can.</a:t>
            </a:r>
          </a:p>
          <a:p>
            <a:endParaRPr lang="en-US" sz="1200" dirty="0">
              <a:solidFill>
                <a:schemeClr val="bg1"/>
              </a:solidFill>
            </a:endParaRPr>
          </a:p>
          <a:p>
            <a:r>
              <a:rPr lang="en-US" sz="1200" dirty="0">
                <a:solidFill>
                  <a:schemeClr val="bg1"/>
                </a:solidFill>
              </a:rPr>
              <a:t>Thinking this through will ensure the best ROI when planning cloud migrations, and reduce the resource impact on your IT security team.</a:t>
            </a:r>
            <a:endParaRPr lang="en-US" dirty="0"/>
          </a:p>
        </p:txBody>
      </p:sp>
      <p:sp>
        <p:nvSpPr>
          <p:cNvPr id="4" name="Slide Number Placeholder 3"/>
          <p:cNvSpPr>
            <a:spLocks noGrp="1"/>
          </p:cNvSpPr>
          <p:nvPr>
            <p:ph type="sldNum" sz="quarter" idx="5"/>
          </p:nvPr>
        </p:nvSpPr>
        <p:spPr/>
        <p:txBody>
          <a:bodyPr/>
          <a:lstStyle/>
          <a:p>
            <a:fld id="{A6E34D68-8857-5A41-94FA-9A368DA3B596}" type="slidenum">
              <a:rPr lang="en-US" smtClean="0"/>
              <a:t>9</a:t>
            </a:fld>
            <a:endParaRPr lang="en-US" dirty="0"/>
          </a:p>
        </p:txBody>
      </p:sp>
    </p:spTree>
    <p:extLst>
      <p:ext uri="{BB962C8B-B14F-4D97-AF65-F5344CB8AC3E}">
        <p14:creationId xmlns:p14="http://schemas.microsoft.com/office/powerpoint/2010/main" val="3519377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gradFill flip="none" rotWithShape="1">
          <a:gsLst>
            <a:gs pos="0">
              <a:srgbClr val="105499"/>
            </a:gs>
            <a:gs pos="40000">
              <a:srgbClr val="083F76"/>
            </a:gs>
            <a:gs pos="100000">
              <a:srgbClr val="001021"/>
            </a:gs>
            <a:gs pos="80000">
              <a:schemeClr val="accent6">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endParaRPr lang="en-US" dirty="0"/>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185404713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Footer Placeholder 2"/>
          <p:cNvSpPr>
            <a:spLocks noGrp="1"/>
          </p:cNvSpPr>
          <p:nvPr>
            <p:ph type="ftr" sz="quarter" idx="10"/>
          </p:nvPr>
        </p:nvSpPr>
        <p:spPr>
          <a:xfrm>
            <a:off x="6979507" y="6478062"/>
            <a:ext cx="4536989" cy="365125"/>
          </a:xfrm>
        </p:spPr>
        <p:txBody>
          <a:bodyPr/>
          <a:lstStyle/>
          <a:p>
            <a:endParaRPr lang="en-US" dirty="0"/>
          </a:p>
        </p:txBody>
      </p:sp>
      <p:sp>
        <p:nvSpPr>
          <p:cNvPr id="9"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0"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1"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A6AC5677-C3F1-E842-816C-5ECBCF244E49}"/>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88120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BDA9C-0978-EE47-B544-15FE77EDF278}" type="slidenum">
              <a:rPr lang="en-US" smtClean="0"/>
              <a:t>‹#›</a:t>
            </a:fld>
            <a:endParaRPr lang="en-US"/>
          </a:p>
        </p:txBody>
      </p:sp>
    </p:spTree>
    <p:extLst>
      <p:ext uri="{BB962C8B-B14F-4D97-AF65-F5344CB8AC3E}">
        <p14:creationId xmlns:p14="http://schemas.microsoft.com/office/powerpoint/2010/main" val="50264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4" name="Title 1">
            <a:extLst>
              <a:ext uri="{FF2B5EF4-FFF2-40B4-BE49-F238E27FC236}">
                <a16:creationId xmlns:a16="http://schemas.microsoft.com/office/drawing/2014/main" id="{B9D7CD09-1F3F-3848-8837-1155E47AAB22}"/>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759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use sparing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770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End_Evolve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D8F0A-C3C4-EB4C-8CE6-78BEAC195CBE}"/>
              </a:ext>
            </a:extLst>
          </p:cNvPr>
          <p:cNvPicPr>
            <a:picLocks noChangeAspect="1"/>
          </p:cNvPicPr>
          <p:nvPr userDrawn="1"/>
        </p:nvPicPr>
        <p:blipFill>
          <a:blip r:embed="rId2">
            <a:biLevel thresh="25000"/>
          </a:blip>
          <a:stretch>
            <a:fillRect/>
          </a:stretch>
        </p:blipFill>
        <p:spPr>
          <a:xfrm>
            <a:off x="4352471" y="2884841"/>
            <a:ext cx="3487058" cy="1088318"/>
          </a:xfrm>
          <a:prstGeom prst="rect">
            <a:avLst/>
          </a:prstGeom>
        </p:spPr>
      </p:pic>
    </p:spTree>
    <p:extLst>
      <p:ext uri="{BB962C8B-B14F-4D97-AF65-F5344CB8AC3E}">
        <p14:creationId xmlns:p14="http://schemas.microsoft.com/office/powerpoint/2010/main" val="135540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582AB-BC4F-9B40-8C3A-90E456CB7204}"/>
              </a:ext>
            </a:extLst>
          </p:cNvPr>
          <p:cNvPicPr>
            <a:picLocks noChangeAspect="1"/>
          </p:cNvPicPr>
          <p:nvPr userDrawn="1"/>
        </p:nvPicPr>
        <p:blipFill>
          <a:blip r:embed="rId2"/>
          <a:stretch>
            <a:fillRect/>
          </a:stretch>
        </p:blipFill>
        <p:spPr>
          <a:xfrm>
            <a:off x="4386000" y="3144000"/>
            <a:ext cx="3420000" cy="570000"/>
          </a:xfrm>
          <a:prstGeom prst="rect">
            <a:avLst/>
          </a:prstGeom>
        </p:spPr>
      </p:pic>
    </p:spTree>
    <p:extLst>
      <p:ext uri="{BB962C8B-B14F-4D97-AF65-F5344CB8AC3E}">
        <p14:creationId xmlns:p14="http://schemas.microsoft.com/office/powerpoint/2010/main" val="364920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ark Subtitle">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solidFill>
                <a:srgbClr val="005BB5">
                  <a:lumMod val="40000"/>
                  <a:lumOff val="60000"/>
                </a:srgbClr>
              </a:solidFill>
            </a:endParaRP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solidFill>
                  <a:srgbClr val="005BB5">
                    <a:lumMod val="40000"/>
                    <a:lumOff val="60000"/>
                  </a:srgbClr>
                </a:solidFill>
              </a:rPr>
              <a:pPr/>
              <a:t>‹#›</a:t>
            </a:fld>
            <a:endParaRPr lang="en-US">
              <a:solidFill>
                <a:srgbClr val="005BB5">
                  <a:lumMod val="40000"/>
                  <a:lumOff val="60000"/>
                </a:srgbClr>
              </a:solidFill>
            </a:endParaRPr>
          </a:p>
        </p:txBody>
      </p:sp>
      <p:sp>
        <p:nvSpPr>
          <p:cNvPr id="11" name="Text Placeholder 11"/>
          <p:cNvSpPr>
            <a:spLocks noGrp="1"/>
          </p:cNvSpPr>
          <p:nvPr>
            <p:ph idx="1" hasCustomPrompt="1"/>
          </p:nvPr>
        </p:nvSpPr>
        <p:spPr>
          <a:xfrm>
            <a:off x="420130" y="1532709"/>
            <a:ext cx="11301984" cy="4767301"/>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First Level Bullet</a:t>
            </a:r>
          </a:p>
          <a:p>
            <a:pPr lvl="1"/>
            <a:r>
              <a:rPr lang="en-US"/>
              <a:t>Second Level</a:t>
            </a:r>
          </a:p>
          <a:p>
            <a:pPr lvl="2"/>
            <a:r>
              <a:rPr lang="en-US"/>
              <a:t>Third Level</a:t>
            </a:r>
          </a:p>
          <a:p>
            <a:pPr lvl="3"/>
            <a:r>
              <a:rPr lang="en-US"/>
              <a:t>Fourth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721935805"/>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ark Subtitle (No Content)">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solidFill>
                <a:srgbClr val="005BB5">
                  <a:lumMod val="40000"/>
                  <a:lumOff val="60000"/>
                </a:srgbClr>
              </a:solidFill>
            </a:endParaRPr>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solidFill>
                  <a:srgbClr val="005BB5">
                    <a:lumMod val="40000"/>
                    <a:lumOff val="60000"/>
                  </a:srgbClr>
                </a:solidFill>
              </a:rPr>
              <a:pPr/>
              <a:t>‹#›</a:t>
            </a:fld>
            <a:endParaRPr lang="en-US">
              <a:solidFill>
                <a:srgbClr val="005BB5">
                  <a:lumMod val="40000"/>
                  <a:lumOff val="60000"/>
                </a:srgbClr>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solidFill>
                  <a:schemeClr val="accent3">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334697206"/>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Shield">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261100" cy="6362700"/>
          </a:xfrm>
          <a:prstGeom prst="rect">
            <a:avLst/>
          </a:prstGeom>
          <a:effectLst/>
        </p:spPr>
      </p:pic>
      <p:sp>
        <p:nvSpPr>
          <p:cNvPr id="9" name="Title 1"/>
          <p:cNvSpPr>
            <a:spLocks noGrp="1"/>
          </p:cNvSpPr>
          <p:nvPr>
            <p:ph type="ctrTitle"/>
          </p:nvPr>
        </p:nvSpPr>
        <p:spPr>
          <a:xfrm>
            <a:off x="1524000" y="1807533"/>
            <a:ext cx="9144000" cy="2387600"/>
          </a:xfrm>
        </p:spPr>
        <p:txBody>
          <a:bodyPr anchor="ctr">
            <a:normAutofit/>
          </a:bodyPr>
          <a:lstStyle>
            <a:lvl1pPr algn="ctr">
              <a:defRPr sz="5400">
                <a:solidFill>
                  <a:schemeClr val="bg1"/>
                </a:solidFill>
                <a:latin typeface="Calibri" charset="0"/>
                <a:ea typeface="Calibri" charset="0"/>
                <a:cs typeface="Calibri" charset="0"/>
              </a:defRPr>
            </a:lvl1pPr>
          </a:lstStyle>
          <a:p>
            <a:r>
              <a:rPr lang="en-US"/>
              <a:t>Click to edit Master title style</a:t>
            </a:r>
            <a:endParaRPr lang="en-US" dirty="0"/>
          </a:p>
        </p:txBody>
      </p:sp>
      <p:sp>
        <p:nvSpPr>
          <p:cNvPr id="10" name="Text Placeholder 10"/>
          <p:cNvSpPr>
            <a:spLocks noGrp="1"/>
          </p:cNvSpPr>
          <p:nvPr>
            <p:ph type="body" sz="quarter" idx="10" hasCustomPrompt="1"/>
          </p:nvPr>
        </p:nvSpPr>
        <p:spPr>
          <a:xfrm>
            <a:off x="462627" y="5229839"/>
            <a:ext cx="5376672" cy="548640"/>
          </a:xfrm>
          <a:prstGeom prst="rect">
            <a:avLst/>
          </a:prstGeom>
        </p:spPr>
        <p:txBody>
          <a:bodyPr/>
          <a:lstStyle>
            <a:lvl1pPr marL="0" indent="0">
              <a:buNone/>
              <a:defRPr sz="2800" b="1" i="0" cap="none">
                <a:solidFill>
                  <a:schemeClr val="bg2"/>
                </a:solidFill>
                <a:latin typeface="Calibri" charset="0"/>
                <a:ea typeface="Calibri" charset="0"/>
                <a:cs typeface="Calibri" charset="0"/>
              </a:defRPr>
            </a:lvl1pPr>
          </a:lstStyle>
          <a:p>
            <a:r>
              <a:rPr lang="en-US" sz="2400" dirty="0">
                <a:solidFill>
                  <a:srgbClr val="81B9DD"/>
                </a:solidFill>
                <a:latin typeface="Franklin Gothic Demi" charset="0"/>
                <a:ea typeface="Franklin Gothic Demi" charset="0"/>
                <a:cs typeface="Franklin Gothic Demi" charset="0"/>
              </a:rPr>
              <a:t>Speaker Name</a:t>
            </a:r>
          </a:p>
        </p:txBody>
      </p:sp>
      <p:sp>
        <p:nvSpPr>
          <p:cNvPr id="11" name="Text Placeholder 15"/>
          <p:cNvSpPr>
            <a:spLocks noGrp="1"/>
          </p:cNvSpPr>
          <p:nvPr>
            <p:ph type="body" sz="quarter" idx="11" hasCustomPrompt="1"/>
          </p:nvPr>
        </p:nvSpPr>
        <p:spPr>
          <a:xfrm>
            <a:off x="461963" y="5641975"/>
            <a:ext cx="5376862" cy="411480"/>
          </a:xfrm>
          <a:prstGeom prst="rect">
            <a:avLst/>
          </a:prstGeom>
        </p:spPr>
        <p:txBody>
          <a:bodyPr>
            <a:noAutofit/>
          </a:bodyPr>
          <a:lstStyle>
            <a:lvl1pPr marL="0" indent="0">
              <a:buNone/>
              <a:defRPr sz="2400" b="0" i="0" cap="none" baseline="0">
                <a:solidFill>
                  <a:schemeClr val="bg2"/>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Speaker Title</a:t>
            </a:r>
          </a:p>
        </p:txBody>
      </p:sp>
      <p:sp>
        <p:nvSpPr>
          <p:cNvPr id="12" name="Text Placeholder 15"/>
          <p:cNvSpPr>
            <a:spLocks noGrp="1"/>
          </p:cNvSpPr>
          <p:nvPr>
            <p:ph type="body" sz="quarter" idx="12" hasCustomPrompt="1"/>
          </p:nvPr>
        </p:nvSpPr>
        <p:spPr>
          <a:xfrm>
            <a:off x="461963" y="6190615"/>
            <a:ext cx="5376862" cy="411480"/>
          </a:xfrm>
          <a:prstGeom prst="rect">
            <a:avLst/>
          </a:prstGeom>
        </p:spPr>
        <p:txBody>
          <a:bodyPr>
            <a:noAutofit/>
          </a:bodyPr>
          <a:lstStyle>
            <a:lvl1pPr marL="0" indent="0">
              <a:buNone/>
              <a:defRPr sz="2000" b="0" i="0" cap="none" baseline="0">
                <a:solidFill>
                  <a:schemeClr val="bg1"/>
                </a:solidFill>
                <a:latin typeface="Calibri" charset="0"/>
                <a:ea typeface="Calibri" charset="0"/>
                <a:cs typeface="Calibri"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 (optional)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121165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2002632"/>
            <a:ext cx="10515600" cy="2852737"/>
          </a:xfrm>
        </p:spPr>
        <p:txBody>
          <a:bodyPr anchor="ctr">
            <a:normAutofit/>
          </a:bodyPr>
          <a:lstStyle>
            <a:lvl1pPr algn="ctr">
              <a:defRPr sz="4800" cap="none" baseline="0">
                <a:solidFill>
                  <a:schemeClr val="bg1"/>
                </a:solidFill>
                <a:latin typeface="Calibri" charset="0"/>
                <a:ea typeface="Calibri" charset="0"/>
                <a:cs typeface="Calibri" charset="0"/>
              </a:defRPr>
            </a:lvl1pPr>
          </a:lstStyle>
          <a:p>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8481" y="6129917"/>
            <a:ext cx="1795514" cy="303732"/>
          </a:xfrm>
          <a:prstGeom prst="rect">
            <a:avLst/>
          </a:prstGeom>
        </p:spPr>
      </p:pic>
    </p:spTree>
    <p:extLst>
      <p:ext uri="{BB962C8B-B14F-4D97-AF65-F5344CB8AC3E}">
        <p14:creationId xmlns:p14="http://schemas.microsoft.com/office/powerpoint/2010/main" val="29540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64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
        <p:nvSpPr>
          <p:cNvPr id="9" name="Footer Placeholder 4"/>
          <p:cNvSpPr>
            <a:spLocks noGrp="1"/>
          </p:cNvSpPr>
          <p:nvPr>
            <p:ph type="ftr" sz="quarter" idx="11"/>
          </p:nvPr>
        </p:nvSpPr>
        <p:spPr>
          <a:xfrm>
            <a:off x="6979507" y="6478062"/>
            <a:ext cx="4536989" cy="365125"/>
          </a:xfrm>
        </p:spPr>
        <p:txBody>
          <a:bodyPr/>
          <a:lstStyle/>
          <a:p>
            <a:endParaRPr lang="en-US"/>
          </a:p>
        </p:txBody>
      </p:sp>
      <p:sp>
        <p:nvSpPr>
          <p:cNvPr id="10" name="Slide Number Placeholder 5"/>
          <p:cNvSpPr>
            <a:spLocks noGrp="1"/>
          </p:cNvSpPr>
          <p:nvPr>
            <p:ph type="sldNum" sz="quarter" idx="12"/>
          </p:nvPr>
        </p:nvSpPr>
        <p:spPr>
          <a:xfrm>
            <a:off x="11677135" y="6478062"/>
            <a:ext cx="507868" cy="365125"/>
          </a:xfrm>
        </p:spPr>
        <p:txBody>
          <a:bodyPr/>
          <a:lstStyle/>
          <a:p>
            <a:fld id="{602BDA9C-0978-EE47-B544-15FE77EDF278}" type="slidenum">
              <a:rPr lang="en-US" smtClean="0"/>
              <a:t>‹#›</a:t>
            </a:fld>
            <a:endParaRPr lang="en-US"/>
          </a:p>
        </p:txBody>
      </p:sp>
      <p:sp>
        <p:nvSpPr>
          <p:cNvPr id="11" name="Text Placeholder 11"/>
          <p:cNvSpPr>
            <a:spLocks noGrp="1"/>
          </p:cNvSpPr>
          <p:nvPr>
            <p:ph idx="1" hasCustomPrompt="1"/>
          </p:nvPr>
        </p:nvSpPr>
        <p:spPr>
          <a:xfrm>
            <a:off x="420130" y="1332335"/>
            <a:ext cx="11301984"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Tree>
    <p:extLst>
      <p:ext uri="{BB962C8B-B14F-4D97-AF65-F5344CB8AC3E}">
        <p14:creationId xmlns:p14="http://schemas.microsoft.com/office/powerpoint/2010/main" val="34861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DA9C-0978-EE47-B544-15FE77EDF278}" type="slidenum">
              <a:rPr lang="en-US" smtClean="0"/>
              <a:t>‹#›</a:t>
            </a:fld>
            <a:endParaRPr lang="en-US"/>
          </a:p>
        </p:txBody>
      </p:sp>
      <p:sp>
        <p:nvSpPr>
          <p:cNvPr id="9" name="Text Placeholder 11"/>
          <p:cNvSpPr>
            <a:spLocks noGrp="1"/>
          </p:cNvSpPr>
          <p:nvPr>
            <p:ph idx="1" hasCustomPrompt="1"/>
          </p:nvPr>
        </p:nvSpPr>
        <p:spPr>
          <a:xfrm>
            <a:off x="420130" y="1532709"/>
            <a:ext cx="11301984" cy="4767302"/>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quarter" idx="13" hasCustomPrompt="1"/>
          </p:nvPr>
        </p:nvSpPr>
        <p:spPr>
          <a:xfrm>
            <a:off x="420688" y="997764"/>
            <a:ext cx="11301412" cy="419100"/>
          </a:xfrm>
        </p:spPr>
        <p:txBody>
          <a:bodyPr>
            <a:noAutofit/>
          </a:bodyPr>
          <a:lstStyle>
            <a:lvl1pPr marL="0" indent="0">
              <a:buNone/>
              <a:defRPr sz="2400" i="1"/>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Tree>
    <p:extLst>
      <p:ext uri="{BB962C8B-B14F-4D97-AF65-F5344CB8AC3E}">
        <p14:creationId xmlns:p14="http://schemas.microsoft.com/office/powerpoint/2010/main" val="51430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lvl1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457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 (Dark)">
    <p:bg>
      <p:bgPr>
        <a:gradFill>
          <a:gsLst>
            <a:gs pos="0">
              <a:srgbClr val="105499"/>
            </a:gs>
            <a:gs pos="40000">
              <a:srgbClr val="083F76"/>
            </a:gs>
            <a:gs pos="100000">
              <a:srgbClr val="001021"/>
            </a:gs>
            <a:gs pos="80000">
              <a:schemeClr val="accent6">
                <a:lumMod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a:xfrm>
            <a:off x="6979507" y="6478062"/>
            <a:ext cx="4536989" cy="365125"/>
          </a:xfrm>
        </p:spPr>
        <p:txBody>
          <a:bodyPr/>
          <a:lstStyle/>
          <a:p>
            <a:endParaRPr lang="en-US" dirty="0"/>
          </a:p>
        </p:txBody>
      </p:sp>
      <p:sp>
        <p:nvSpPr>
          <p:cNvPr id="10" name="Slide Number Placeholder 3"/>
          <p:cNvSpPr>
            <a:spLocks noGrp="1"/>
          </p:cNvSpPr>
          <p:nvPr>
            <p:ph type="sldNum" sz="quarter" idx="11"/>
          </p:nvPr>
        </p:nvSpPr>
        <p:spPr>
          <a:xfrm>
            <a:off x="11677135" y="6478062"/>
            <a:ext cx="507868" cy="365125"/>
          </a:xfrm>
        </p:spPr>
        <p:txBody>
          <a:bodyPr/>
          <a:lstStyle/>
          <a:p>
            <a:fld id="{602BDA9C-0978-EE47-B544-15FE77EDF278}" type="slidenum">
              <a:rPr lang="en-US" smtClean="0"/>
              <a:pPr/>
              <a:t>‹#›</a:t>
            </a:fld>
            <a:endParaRPr lang="en-US" dirty="0"/>
          </a:p>
        </p:txBody>
      </p:sp>
      <p:sp>
        <p:nvSpPr>
          <p:cNvPr id="11" name="Text Placeholder 11"/>
          <p:cNvSpPr>
            <a:spLocks noGrp="1"/>
          </p:cNvSpPr>
          <p:nvPr>
            <p:ph idx="1" hasCustomPrompt="1"/>
          </p:nvPr>
        </p:nvSpPr>
        <p:spPr>
          <a:xfrm>
            <a:off x="420130"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12" name="Text Placeholder 11"/>
          <p:cNvSpPr>
            <a:spLocks noGrp="1"/>
          </p:cNvSpPr>
          <p:nvPr>
            <p:ph idx="12" hasCustomPrompt="1"/>
          </p:nvPr>
        </p:nvSpPr>
        <p:spPr>
          <a:xfrm>
            <a:off x="6190735" y="1332335"/>
            <a:ext cx="5486400" cy="4967675"/>
          </a:xfrm>
          <a:prstGeom prst="rect">
            <a:avLst/>
          </a:prstGeom>
        </p:spPr>
        <p:txBody>
          <a:bodyPr vert="horz" lIns="91440" tIns="45720" rIns="91440" bIns="45720" rtlCol="0">
            <a:normAutofit/>
          </a:bodyPr>
          <a:lstStyle>
            <a:lvl1pPr>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First Level Bullet</a:t>
            </a:r>
          </a:p>
          <a:p>
            <a:pPr lvl="1"/>
            <a:r>
              <a:rPr lang="en-US" dirty="0"/>
              <a:t>Second Level</a:t>
            </a:r>
          </a:p>
          <a:p>
            <a:pPr lvl="2"/>
            <a:r>
              <a:rPr lang="en-US" dirty="0"/>
              <a:t>Third Level</a:t>
            </a:r>
          </a:p>
          <a:p>
            <a:pPr lvl="3"/>
            <a:r>
              <a:rPr lang="en-US" dirty="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14" name="Title 1">
            <a:extLst>
              <a:ext uri="{FF2B5EF4-FFF2-40B4-BE49-F238E27FC236}">
                <a16:creationId xmlns:a16="http://schemas.microsoft.com/office/drawing/2014/main" id="{DB933EEE-2E6C-8344-8236-F2DB5CA8735C}"/>
              </a:ext>
            </a:extLst>
          </p:cNvPr>
          <p:cNvSpPr>
            <a:spLocks noGrp="1"/>
          </p:cNvSpPr>
          <p:nvPr>
            <p:ph type="title" hasCustomPrompt="1"/>
          </p:nvPr>
        </p:nvSpPr>
        <p:spPr>
          <a:xfrm>
            <a:off x="420130" y="284205"/>
            <a:ext cx="11301984" cy="914400"/>
          </a:xfrm>
        </p:spPr>
        <p:txBody>
          <a:bodyPr/>
          <a:lstStyle>
            <a:lvl1pPr>
              <a:defRPr>
                <a:solidFill>
                  <a:schemeClr val="accent1">
                    <a:lumMod val="20000"/>
                    <a:lumOff val="80000"/>
                  </a:schemeClr>
                </a:solidFill>
              </a:defRPr>
            </a:lvl1pPr>
          </a:lstStyle>
          <a:p>
            <a:r>
              <a:rPr lang="en-US" dirty="0"/>
              <a:t>Click to Add a Title</a:t>
            </a:r>
          </a:p>
        </p:txBody>
      </p:sp>
    </p:spTree>
    <p:extLst>
      <p:ext uri="{BB962C8B-B14F-4D97-AF65-F5344CB8AC3E}">
        <p14:creationId xmlns:p14="http://schemas.microsoft.com/office/powerpoint/2010/main" val="158932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a Title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602BDA9C-0978-EE47-B544-15FE77EDF278}" type="slidenum">
              <a:rPr lang="en-US" smtClean="0"/>
              <a:pPr/>
              <a:t>‹#›</a:t>
            </a:fld>
            <a:endParaRPr lang="en-US" dirty="0"/>
          </a:p>
        </p:txBody>
      </p:sp>
      <p:sp>
        <p:nvSpPr>
          <p:cNvPr id="5" name="Text Placeholder 11"/>
          <p:cNvSpPr>
            <a:spLocks noGrp="1"/>
          </p:cNvSpPr>
          <p:nvPr>
            <p:ph idx="1" hasCustomPrompt="1"/>
          </p:nvPr>
        </p:nvSpPr>
        <p:spPr>
          <a:xfrm>
            <a:off x="420130" y="1332335"/>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6" name="Text Placeholder 11"/>
          <p:cNvSpPr>
            <a:spLocks noGrp="1"/>
          </p:cNvSpPr>
          <p:nvPr>
            <p:ph idx="12" hasCustomPrompt="1"/>
          </p:nvPr>
        </p:nvSpPr>
        <p:spPr>
          <a:xfrm>
            <a:off x="4288042"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
        <p:nvSpPr>
          <p:cNvPr id="7" name="Text Placeholder 11"/>
          <p:cNvSpPr>
            <a:spLocks noGrp="1"/>
          </p:cNvSpPr>
          <p:nvPr>
            <p:ph idx="13" hasCustomPrompt="1"/>
          </p:nvPr>
        </p:nvSpPr>
        <p:spPr>
          <a:xfrm>
            <a:off x="8155954" y="1332334"/>
            <a:ext cx="3566160" cy="4967675"/>
          </a:xfrm>
          <a:prstGeom prst="rect">
            <a:avLst/>
          </a:prstGeom>
        </p:spPr>
        <p:txBody>
          <a:bodyPr vert="horz" lIns="91440" tIns="45720" rIns="91440" bIns="45720" rtlCol="0">
            <a:normAutofit/>
          </a:bodyPr>
          <a:lstStyle>
            <a:lvl1pPr>
              <a:defRPr sz="2400" baseline="0"/>
            </a:lvl1pPr>
            <a:lvl2pPr>
              <a:defRPr sz="2000"/>
            </a:lvl2pPr>
            <a:lvl3pPr>
              <a:defRPr sz="1800"/>
            </a:lvl3pPr>
            <a:lvl4pPr>
              <a:defRPr sz="1600"/>
            </a:lvl4pPr>
            <a:lvl5pPr>
              <a:defRPr sz="1600"/>
            </a:lvl5pPr>
          </a:lstStyle>
          <a:p>
            <a:pPr lvl="0"/>
            <a:r>
              <a:rPr lang="en-US" dirty="0"/>
              <a:t>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375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433738"/>
            <a:ext cx="12185004" cy="457200"/>
          </a:xfrm>
          <a:prstGeom prst="rect">
            <a:avLst/>
          </a:prstGeom>
          <a:solidFill>
            <a:schemeClr val="accent6"/>
          </a:solidFill>
          <a:effectLst>
            <a:innerShdw blurRad="63500" dist="63500" dir="162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54239" y="6600275"/>
            <a:ext cx="822960" cy="137492"/>
          </a:xfrm>
          <a:prstGeom prst="rect">
            <a:avLst/>
          </a:prstGeom>
        </p:spPr>
      </p:pic>
      <p:sp>
        <p:nvSpPr>
          <p:cNvPr id="2" name="Title Placeholder 1"/>
          <p:cNvSpPr>
            <a:spLocks noGrp="1"/>
          </p:cNvSpPr>
          <p:nvPr>
            <p:ph type="title"/>
          </p:nvPr>
        </p:nvSpPr>
        <p:spPr>
          <a:xfrm>
            <a:off x="420130" y="284205"/>
            <a:ext cx="11301984" cy="914400"/>
          </a:xfrm>
          <a:prstGeom prst="rect">
            <a:avLst/>
          </a:prstGeom>
        </p:spPr>
        <p:txBody>
          <a:bodyPr vert="horz" lIns="91440" tIns="45720" rIns="91440" bIns="45720" rtlCol="0" anchor="ctr">
            <a:normAutofit/>
          </a:bodyPr>
          <a:lstStyle/>
          <a:p>
            <a:r>
              <a:rPr lang="en-US" dirty="0"/>
              <a:t>Click to Add a Title</a:t>
            </a:r>
          </a:p>
        </p:txBody>
      </p:sp>
      <p:sp>
        <p:nvSpPr>
          <p:cNvPr id="5" name="Footer Placeholder 4"/>
          <p:cNvSpPr>
            <a:spLocks noGrp="1"/>
          </p:cNvSpPr>
          <p:nvPr>
            <p:ph type="ftr" sz="quarter" idx="3"/>
          </p:nvPr>
        </p:nvSpPr>
        <p:spPr>
          <a:xfrm>
            <a:off x="6979507" y="6478062"/>
            <a:ext cx="4536989"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677135" y="6478062"/>
            <a:ext cx="507868" cy="365125"/>
          </a:xfrm>
          <a:prstGeom prst="rect">
            <a:avLst/>
          </a:prstGeom>
        </p:spPr>
        <p:txBody>
          <a:bodyPr vert="horz" lIns="91440" tIns="45720" rIns="91440" bIns="45720" rtlCol="0" anchor="ctr"/>
          <a:lstStyle>
            <a:lvl1pPr algn="l">
              <a:defRPr sz="1400">
                <a:solidFill>
                  <a:schemeClr val="accent1">
                    <a:lumMod val="40000"/>
                    <a:lumOff val="60000"/>
                  </a:schemeClr>
                </a:solidFill>
              </a:defRPr>
            </a:lvl1pPr>
          </a:lstStyle>
          <a:p>
            <a:fld id="{602BDA9C-0978-EE47-B544-15FE77EDF278}" type="slidenum">
              <a:rPr lang="en-US" smtClean="0"/>
              <a:pPr/>
              <a:t>‹#›</a:t>
            </a:fld>
            <a:endParaRPr lang="en-US" dirty="0"/>
          </a:p>
        </p:txBody>
      </p:sp>
      <p:sp>
        <p:nvSpPr>
          <p:cNvPr id="12" name="Text Placeholder 11"/>
          <p:cNvSpPr>
            <a:spLocks noGrp="1"/>
          </p:cNvSpPr>
          <p:nvPr>
            <p:ph type="body" idx="1"/>
          </p:nvPr>
        </p:nvSpPr>
        <p:spPr>
          <a:xfrm>
            <a:off x="420130" y="1332335"/>
            <a:ext cx="11301984" cy="4967675"/>
          </a:xfrm>
          <a:prstGeom prst="rect">
            <a:avLst/>
          </a:prstGeom>
        </p:spPr>
        <p:txBody>
          <a:bodyPr vert="horz" lIns="91440" tIns="45720" rIns="91440" bIns="45720" rtlCol="0">
            <a:normAutofit/>
          </a:bodyPr>
          <a:lstStyle/>
          <a:p>
            <a:pPr lvl="0"/>
            <a:r>
              <a:rPr lang="en-US" dirty="0"/>
              <a:t>First Level Bullet</a:t>
            </a:r>
          </a:p>
          <a:p>
            <a:pPr lvl="1"/>
            <a:r>
              <a:rPr lang="en-US" dirty="0"/>
              <a:t>Second Level Bullet</a:t>
            </a:r>
          </a:p>
          <a:p>
            <a:pPr lvl="2"/>
            <a:r>
              <a:rPr lang="en-US" dirty="0"/>
              <a:t>Third level</a:t>
            </a:r>
          </a:p>
          <a:p>
            <a:pPr lvl="3"/>
            <a:r>
              <a:rPr lang="en-US" dirty="0"/>
              <a:t>Fourth level</a:t>
            </a:r>
          </a:p>
        </p:txBody>
      </p:sp>
    </p:spTree>
    <p:extLst>
      <p:ext uri="{BB962C8B-B14F-4D97-AF65-F5344CB8AC3E}">
        <p14:creationId xmlns:p14="http://schemas.microsoft.com/office/powerpoint/2010/main" val="1382450005"/>
      </p:ext>
    </p:extLst>
  </p:cSld>
  <p:clrMap bg1="lt1" tx1="dk1" bg2="lt2" tx2="dk2" accent1="accent1" accent2="accent2" accent3="accent3" accent4="accent4" accent5="accent5" accent6="accent6" hlink="hlink" folHlink="folHlink"/>
  <p:sldLayoutIdLst>
    <p:sldLayoutId id="2147483715" r:id="rId1"/>
    <p:sldLayoutId id="2147483696" r:id="rId2"/>
    <p:sldLayoutId id="2147483707" r:id="rId3"/>
    <p:sldLayoutId id="2147483697" r:id="rId4"/>
    <p:sldLayoutId id="2147483711" r:id="rId5"/>
    <p:sldLayoutId id="2147483708" r:id="rId6"/>
    <p:sldLayoutId id="2147483705" r:id="rId7"/>
    <p:sldLayoutId id="2147483712" r:id="rId8"/>
    <p:sldLayoutId id="2147483706" r:id="rId9"/>
    <p:sldLayoutId id="2147483713" r:id="rId10"/>
    <p:sldLayoutId id="2147483701" r:id="rId11"/>
    <p:sldLayoutId id="2147483710" r:id="rId12"/>
    <p:sldLayoutId id="2147483709" r:id="rId13"/>
    <p:sldLayoutId id="2147483716" r:id="rId14"/>
    <p:sldLayoutId id="2147483703" r:id="rId15"/>
    <p:sldLayoutId id="2147483717" r:id="rId16"/>
    <p:sldLayoutId id="2147483718" r:id="rId17"/>
  </p:sldLayoutIdLst>
  <p:hf sldNum="0" hdr="0" ftr="0" dt="0"/>
  <p:txStyles>
    <p:titleStyle>
      <a:lvl1pPr algn="l" defTabSz="914400" rtl="0" eaLnBrk="1" latinLnBrk="0" hangingPunct="1">
        <a:lnSpc>
          <a:spcPct val="90000"/>
        </a:lnSpc>
        <a:spcBef>
          <a:spcPct val="0"/>
        </a:spcBef>
        <a:buNone/>
        <a:defRPr sz="3800" b="1" kern="1200">
          <a:solidFill>
            <a:schemeClr val="accent1"/>
          </a:solidFill>
          <a:latin typeface="Calibri" charset="0"/>
          <a:ea typeface="Calibri" charset="0"/>
          <a:cs typeface="Calibri" charset="0"/>
        </a:defRPr>
      </a:lvl1pPr>
    </p:titleStyle>
    <p:body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21" Type="http://schemas.microsoft.com/office/2007/relationships/hdphoto" Target="../media/hdphoto1.wdp"/><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3.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18.png"/><Relationship Id="rId14" Type="http://schemas.openxmlformats.org/officeDocument/2006/relationships/image" Target="../media/image36.png"/><Relationship Id="rId22"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e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1.png"/><Relationship Id="rId5" Type="http://schemas.microsoft.com/office/2007/relationships/hdphoto" Target="../media/hdphoto2.wdp"/><Relationship Id="rId4" Type="http://schemas.openxmlformats.org/officeDocument/2006/relationships/image" Target="../media/image50.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12"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1.wmf"/></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docs.sophos.com/pcg/optix/help/en-us/pcg/optix/concepts/SophosCloudOptixLicensing.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3.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7.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CBEC69-FB5C-4850-B392-9A90EC6E4673}"/>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D997CE7-CD57-48B2-A909-CB058822D941}"/>
              </a:ext>
            </a:extLst>
          </p:cNvPr>
          <p:cNvSpPr>
            <a:spLocks noGrp="1"/>
          </p:cNvSpPr>
          <p:nvPr>
            <p:ph idx="1"/>
          </p:nvPr>
        </p:nvSpPr>
        <p:spPr/>
        <p:txBody>
          <a:bodyPr>
            <a:normAutofit fontScale="92500" lnSpcReduction="10000"/>
          </a:bodyPr>
          <a:lstStyle/>
          <a:p>
            <a:pPr marL="0" indent="0">
              <a:buNone/>
            </a:pPr>
            <a:r>
              <a:rPr lang="en-US" b="1" dirty="0"/>
              <a:t>Securing the Public Cloud</a:t>
            </a:r>
          </a:p>
          <a:p>
            <a:pPr marL="0" indent="0">
              <a:buNone/>
            </a:pPr>
            <a:endParaRPr lang="en-US" dirty="0"/>
          </a:p>
          <a:p>
            <a:pPr marL="0" indent="0">
              <a:buNone/>
            </a:pPr>
            <a:r>
              <a:rPr lang="en-US" dirty="0"/>
              <a:t>Optimizing security and compliance posture, knowing which cloud platform service alerts to prioritize, keeping data secure and private, and blocking advanced threats are high priorities for all organizations, but can be hard to achieve with specialist cloud provider platform skills.</a:t>
            </a:r>
          </a:p>
          <a:p>
            <a:pPr marL="0" indent="0">
              <a:buNone/>
            </a:pPr>
            <a:endParaRPr lang="en-US" dirty="0"/>
          </a:p>
          <a:p>
            <a:pPr marL="0" indent="0">
              <a:buNone/>
            </a:pPr>
            <a:r>
              <a:rPr lang="en-US" dirty="0"/>
              <a:t>Through the session we’ll talk about what we're seeing at Sophos in the security landscape as more organizations move to cloud, sharing with you how many of our customers are responding to these shifts, the best practices they are adopting in products and protection, and how you can best leverage cloud security posture management tools available from Sophos to secure your cloud environments and close the skill gap.</a:t>
            </a:r>
          </a:p>
          <a:p>
            <a:endParaRPr lang="en-US" dirty="0"/>
          </a:p>
        </p:txBody>
      </p:sp>
    </p:spTree>
    <p:extLst>
      <p:ext uri="{BB962C8B-B14F-4D97-AF65-F5344CB8AC3E}">
        <p14:creationId xmlns:p14="http://schemas.microsoft.com/office/powerpoint/2010/main" val="17831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61">
            <a:extLst>
              <a:ext uri="{FF2B5EF4-FFF2-40B4-BE49-F238E27FC236}">
                <a16:creationId xmlns:a16="http://schemas.microsoft.com/office/drawing/2014/main" id="{F15DDA96-FECA-4C5D-94BE-871EBC08849D}"/>
              </a:ext>
            </a:extLst>
          </p:cNvPr>
          <p:cNvSpPr/>
          <p:nvPr/>
        </p:nvSpPr>
        <p:spPr>
          <a:xfrm>
            <a:off x="687166" y="4640739"/>
            <a:ext cx="10814863" cy="539055"/>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36000" anchor="ctr"/>
          <a:lstStyle/>
          <a:p>
            <a:pPr algn="ctr">
              <a:lnSpc>
                <a:spcPts val="1800"/>
              </a:lnSpc>
            </a:pPr>
            <a:r>
              <a:rPr lang="en-US" b="1" dirty="0">
                <a:solidFill>
                  <a:srgbClr val="FFFFFF"/>
                </a:solidFill>
              </a:rPr>
              <a:t>Fully managed services to hunt for and respond to potential threats and suspicious behavior  </a:t>
            </a:r>
          </a:p>
        </p:txBody>
      </p:sp>
      <p:sp>
        <p:nvSpPr>
          <p:cNvPr id="75" name="Rectangle 74">
            <a:extLst>
              <a:ext uri="{FF2B5EF4-FFF2-40B4-BE49-F238E27FC236}">
                <a16:creationId xmlns:a16="http://schemas.microsoft.com/office/drawing/2014/main" id="{EA5CF34F-A77E-419B-9965-6DE11D856AE0}"/>
              </a:ext>
            </a:extLst>
          </p:cNvPr>
          <p:cNvSpPr/>
          <p:nvPr/>
        </p:nvSpPr>
        <p:spPr>
          <a:xfrm>
            <a:off x="689972" y="5154698"/>
            <a:ext cx="10821145" cy="578703"/>
          </a:xfrm>
          <a:prstGeom prst="rect">
            <a:avLst/>
          </a:prstGeom>
          <a:solidFill>
            <a:srgbClr val="052F59"/>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endParaRPr lang="en-US" sz="1200" b="1" dirty="0">
              <a:solidFill>
                <a:srgbClr val="FFFFFF"/>
              </a:solidFill>
            </a:endParaRPr>
          </a:p>
        </p:txBody>
      </p:sp>
      <p:sp>
        <p:nvSpPr>
          <p:cNvPr id="51" name="Freeform: Shape 50">
            <a:extLst>
              <a:ext uri="{FF2B5EF4-FFF2-40B4-BE49-F238E27FC236}">
                <a16:creationId xmlns:a16="http://schemas.microsoft.com/office/drawing/2014/main" id="{D4664550-6586-4403-9BAE-C905B45B6185}"/>
              </a:ext>
            </a:extLst>
          </p:cNvPr>
          <p:cNvSpPr/>
          <p:nvPr/>
        </p:nvSpPr>
        <p:spPr>
          <a:xfrm>
            <a:off x="689972" y="4196132"/>
            <a:ext cx="10824285" cy="996112"/>
          </a:xfrm>
          <a:custGeom>
            <a:avLst/>
            <a:gdLst>
              <a:gd name="connsiteX0" fmla="*/ 9095110 w 10824285"/>
              <a:gd name="connsiteY0" fmla="*/ 0 h 996112"/>
              <a:gd name="connsiteX1" fmla="*/ 9439037 w 10824285"/>
              <a:gd name="connsiteY1" fmla="*/ 0 h 996112"/>
              <a:gd name="connsiteX2" fmla="*/ 9439037 w 10824285"/>
              <a:gd name="connsiteY2" fmla="*/ 431399 h 996112"/>
              <a:gd name="connsiteX3" fmla="*/ 10824285 w 10824285"/>
              <a:gd name="connsiteY3" fmla="*/ 431399 h 996112"/>
              <a:gd name="connsiteX4" fmla="*/ 10824285 w 10824285"/>
              <a:gd name="connsiteY4" fmla="*/ 996112 h 996112"/>
              <a:gd name="connsiteX5" fmla="*/ 0 w 10824285"/>
              <a:gd name="connsiteY5" fmla="*/ 996112 h 996112"/>
              <a:gd name="connsiteX6" fmla="*/ 0 w 10824285"/>
              <a:gd name="connsiteY6" fmla="*/ 431399 h 996112"/>
              <a:gd name="connsiteX7" fmla="*/ 9095110 w 10824285"/>
              <a:gd name="connsiteY7" fmla="*/ 431399 h 99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4285" h="996112">
                <a:moveTo>
                  <a:pt x="9095110" y="0"/>
                </a:moveTo>
                <a:lnTo>
                  <a:pt x="9439037" y="0"/>
                </a:lnTo>
                <a:lnTo>
                  <a:pt x="9439037" y="431399"/>
                </a:lnTo>
                <a:lnTo>
                  <a:pt x="10824285" y="431399"/>
                </a:lnTo>
                <a:lnTo>
                  <a:pt x="10824285" y="996112"/>
                </a:lnTo>
                <a:lnTo>
                  <a:pt x="0" y="996112"/>
                </a:lnTo>
                <a:lnTo>
                  <a:pt x="0" y="431399"/>
                </a:lnTo>
                <a:lnTo>
                  <a:pt x="9095110" y="431399"/>
                </a:lnTo>
                <a:close/>
              </a:path>
            </a:pathLst>
          </a:custGeom>
          <a:solidFill>
            <a:schemeClr val="accent1">
              <a:lumMod val="60000"/>
              <a:lumOff val="40000"/>
            </a:schemeClr>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ts val="1800"/>
              </a:lnSpc>
            </a:pPr>
            <a:endParaRPr lang="en-US" b="1" dirty="0">
              <a:solidFill>
                <a:srgbClr val="FFFFFF"/>
              </a:solidFill>
            </a:endParaRPr>
          </a:p>
        </p:txBody>
      </p:sp>
      <p:sp>
        <p:nvSpPr>
          <p:cNvPr id="67" name="Rectangle 66">
            <a:extLst>
              <a:ext uri="{FF2B5EF4-FFF2-40B4-BE49-F238E27FC236}">
                <a16:creationId xmlns:a16="http://schemas.microsoft.com/office/drawing/2014/main" id="{F2EE8376-98AF-4E23-8F4C-B534C921C665}"/>
              </a:ext>
            </a:extLst>
          </p:cNvPr>
          <p:cNvSpPr/>
          <p:nvPr/>
        </p:nvSpPr>
        <p:spPr>
          <a:xfrm>
            <a:off x="683688" y="2706385"/>
            <a:ext cx="3104175" cy="167475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88" name="Rectangle 87">
            <a:extLst>
              <a:ext uri="{FF2B5EF4-FFF2-40B4-BE49-F238E27FC236}">
                <a16:creationId xmlns:a16="http://schemas.microsoft.com/office/drawing/2014/main" id="{E18A8CE4-F3F2-435B-92DB-0A11BB25320E}"/>
              </a:ext>
            </a:extLst>
          </p:cNvPr>
          <p:cNvSpPr/>
          <p:nvPr/>
        </p:nvSpPr>
        <p:spPr>
          <a:xfrm>
            <a:off x="8400845" y="2769126"/>
            <a:ext cx="3110271" cy="161201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64" name="Freeform: Shape 63">
            <a:extLst>
              <a:ext uri="{FF2B5EF4-FFF2-40B4-BE49-F238E27FC236}">
                <a16:creationId xmlns:a16="http://schemas.microsoft.com/office/drawing/2014/main" id="{18B0C903-7255-49D6-AAA3-EA6C90A2FE01}"/>
              </a:ext>
            </a:extLst>
          </p:cNvPr>
          <p:cNvSpPr/>
          <p:nvPr/>
        </p:nvSpPr>
        <p:spPr>
          <a:xfrm>
            <a:off x="8400658"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05" name="Rectangle 104">
            <a:extLst>
              <a:ext uri="{FF2B5EF4-FFF2-40B4-BE49-F238E27FC236}">
                <a16:creationId xmlns:a16="http://schemas.microsoft.com/office/drawing/2014/main" id="{E7C7C9FF-6FDE-4A10-801E-B3BAD8F898ED}"/>
              </a:ext>
            </a:extLst>
          </p:cNvPr>
          <p:cNvSpPr/>
          <p:nvPr/>
        </p:nvSpPr>
        <p:spPr>
          <a:xfrm>
            <a:off x="4544006" y="2706385"/>
            <a:ext cx="3104175" cy="167475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106" name="Rounded Rectangle 14">
            <a:extLst>
              <a:ext uri="{FF2B5EF4-FFF2-40B4-BE49-F238E27FC236}">
                <a16:creationId xmlns:a16="http://schemas.microsoft.com/office/drawing/2014/main" id="{EA38CAE6-4F18-4023-96E4-10DF2FA49E44}"/>
              </a:ext>
            </a:extLst>
          </p:cNvPr>
          <p:cNvSpPr/>
          <p:nvPr/>
        </p:nvSpPr>
        <p:spPr>
          <a:xfrm>
            <a:off x="4544007" y="3127696"/>
            <a:ext cx="3104174" cy="1170878"/>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Intercept X for Server</a:t>
            </a:r>
          </a:p>
          <a:p>
            <a:pPr lvl="0" algn="ctr" defTabSz="487650">
              <a:defRPr/>
            </a:pPr>
            <a:r>
              <a:rPr lang="en-US" sz="1600" dirty="0">
                <a:solidFill>
                  <a:schemeClr val="bg1"/>
                </a:solidFill>
              </a:rPr>
              <a:t>Advanced threat protection </a:t>
            </a:r>
            <a:br>
              <a:rPr lang="en-US" sz="1600" dirty="0">
                <a:solidFill>
                  <a:schemeClr val="bg1"/>
                </a:solidFill>
              </a:rPr>
            </a:br>
            <a:r>
              <a:rPr lang="en-US" sz="1600" dirty="0">
                <a:solidFill>
                  <a:schemeClr val="bg1"/>
                </a:solidFill>
              </a:rPr>
              <a:t>across endpoints, cloud </a:t>
            </a:r>
            <a:br>
              <a:rPr lang="en-US" sz="1600" dirty="0">
                <a:solidFill>
                  <a:schemeClr val="bg1"/>
                </a:solidFill>
              </a:rPr>
            </a:br>
            <a:r>
              <a:rPr lang="en-US" sz="1600" dirty="0">
                <a:solidFill>
                  <a:schemeClr val="bg1"/>
                </a:solidFill>
              </a:rPr>
              <a:t>workloads and data</a:t>
            </a:r>
          </a:p>
        </p:txBody>
      </p:sp>
      <p:sp>
        <p:nvSpPr>
          <p:cNvPr id="71" name="Freeform: Shape 70">
            <a:extLst>
              <a:ext uri="{FF2B5EF4-FFF2-40B4-BE49-F238E27FC236}">
                <a16:creationId xmlns:a16="http://schemas.microsoft.com/office/drawing/2014/main" id="{3C81ED06-543D-4F1D-B933-49669B247EA7}"/>
              </a:ext>
            </a:extLst>
          </p:cNvPr>
          <p:cNvSpPr/>
          <p:nvPr/>
        </p:nvSpPr>
        <p:spPr>
          <a:xfrm>
            <a:off x="4544006"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12" name="Rectangle 111">
            <a:extLst>
              <a:ext uri="{FF2B5EF4-FFF2-40B4-BE49-F238E27FC236}">
                <a16:creationId xmlns:a16="http://schemas.microsoft.com/office/drawing/2014/main" id="{644B7A3A-C587-4634-9AB8-91D65A41DA2F}"/>
              </a:ext>
            </a:extLst>
          </p:cNvPr>
          <p:cNvSpPr/>
          <p:nvPr/>
        </p:nvSpPr>
        <p:spPr>
          <a:xfrm>
            <a:off x="687166" y="2865518"/>
            <a:ext cx="3104175" cy="1515621"/>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68" name="Freeform: Shape 67">
            <a:extLst>
              <a:ext uri="{FF2B5EF4-FFF2-40B4-BE49-F238E27FC236}">
                <a16:creationId xmlns:a16="http://schemas.microsoft.com/office/drawing/2014/main" id="{E5BA39A4-2C23-4DCC-8996-7DC498A7B813}"/>
              </a:ext>
            </a:extLst>
          </p:cNvPr>
          <p:cNvSpPr/>
          <p:nvPr/>
        </p:nvSpPr>
        <p:spPr>
          <a:xfrm>
            <a:off x="687167"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14" name="Rounded Rectangle 14">
            <a:extLst>
              <a:ext uri="{FF2B5EF4-FFF2-40B4-BE49-F238E27FC236}">
                <a16:creationId xmlns:a16="http://schemas.microsoft.com/office/drawing/2014/main" id="{46A73726-E332-4B63-84C9-9F2BC8DCC7E7}"/>
              </a:ext>
            </a:extLst>
          </p:cNvPr>
          <p:cNvSpPr/>
          <p:nvPr/>
        </p:nvSpPr>
        <p:spPr>
          <a:xfrm>
            <a:off x="687167" y="3128978"/>
            <a:ext cx="3084687" cy="1169597"/>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Sophos Cloud Optix</a:t>
            </a:r>
          </a:p>
          <a:p>
            <a:pPr lvl="0" algn="ctr" defTabSz="487650">
              <a:defRPr/>
            </a:pPr>
            <a:r>
              <a:rPr lang="en-GB" sz="1600" dirty="0">
                <a:solidFill>
                  <a:schemeClr val="bg1"/>
                </a:solidFill>
              </a:rPr>
              <a:t>Discover cloud resources and  identify weaknesses in configuration</a:t>
            </a:r>
            <a:endParaRPr lang="en-US" sz="1600" dirty="0">
              <a:solidFill>
                <a:schemeClr val="bg1"/>
              </a:solidFill>
            </a:endParaRPr>
          </a:p>
        </p:txBody>
      </p:sp>
      <p:sp>
        <p:nvSpPr>
          <p:cNvPr id="103" name="Rounded Rectangle 14">
            <a:extLst>
              <a:ext uri="{FF2B5EF4-FFF2-40B4-BE49-F238E27FC236}">
                <a16:creationId xmlns:a16="http://schemas.microsoft.com/office/drawing/2014/main" id="{3E7FA753-DD1E-45F2-B938-B3C9982B606F}"/>
              </a:ext>
            </a:extLst>
          </p:cNvPr>
          <p:cNvSpPr/>
          <p:nvPr/>
        </p:nvSpPr>
        <p:spPr>
          <a:xfrm>
            <a:off x="5495750" y="1983249"/>
            <a:ext cx="2152431" cy="1021285"/>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2000"/>
              </a:lnSpc>
              <a:defRPr/>
            </a:pPr>
            <a:r>
              <a:rPr lang="en-US" sz="2000" cap="all" dirty="0">
                <a:solidFill>
                  <a:srgbClr val="00CEF5"/>
                </a:solidFill>
              </a:rPr>
              <a:t>Cloud WORKLOAD </a:t>
            </a:r>
            <a:br>
              <a:rPr lang="en-US" sz="2000" cap="all" dirty="0">
                <a:solidFill>
                  <a:srgbClr val="00CEF5"/>
                </a:solidFill>
              </a:rPr>
            </a:br>
            <a:r>
              <a:rPr lang="en-US" sz="2000" cap="all" dirty="0">
                <a:solidFill>
                  <a:srgbClr val="00CEF5"/>
                </a:solidFill>
              </a:rPr>
              <a:t>PROTECTION</a:t>
            </a:r>
          </a:p>
        </p:txBody>
      </p:sp>
      <p:sp>
        <p:nvSpPr>
          <p:cNvPr id="46" name="Rounded Rectangle 14">
            <a:extLst>
              <a:ext uri="{FF2B5EF4-FFF2-40B4-BE49-F238E27FC236}">
                <a16:creationId xmlns:a16="http://schemas.microsoft.com/office/drawing/2014/main" id="{FD45327C-DAE8-407E-805F-BAB3A4BD4E06}"/>
              </a:ext>
            </a:extLst>
          </p:cNvPr>
          <p:cNvSpPr/>
          <p:nvPr/>
        </p:nvSpPr>
        <p:spPr>
          <a:xfrm>
            <a:off x="1635632" y="1901968"/>
            <a:ext cx="2155709" cy="1144446"/>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2000"/>
              </a:lnSpc>
              <a:defRPr/>
            </a:pPr>
            <a:r>
              <a:rPr lang="en-GB" sz="2000" cap="all" dirty="0">
                <a:solidFill>
                  <a:srgbClr val="00CEF5"/>
                </a:solidFill>
              </a:rPr>
              <a:t>CLOUD SECURITY </a:t>
            </a:r>
            <a:br>
              <a:rPr lang="en-GB" sz="2000" cap="all" dirty="0">
                <a:solidFill>
                  <a:srgbClr val="00CEF5"/>
                </a:solidFill>
              </a:rPr>
            </a:br>
            <a:r>
              <a:rPr lang="en-GB" sz="2000" cap="all" dirty="0">
                <a:solidFill>
                  <a:srgbClr val="00CEF5"/>
                </a:solidFill>
              </a:rPr>
              <a:t>POSTURE </a:t>
            </a:r>
            <a:br>
              <a:rPr lang="en-GB" sz="2000" cap="all" dirty="0">
                <a:solidFill>
                  <a:srgbClr val="00CEF5"/>
                </a:solidFill>
              </a:rPr>
            </a:br>
            <a:r>
              <a:rPr lang="en-GB" sz="2000" cap="all" dirty="0">
                <a:solidFill>
                  <a:srgbClr val="00CEF5"/>
                </a:solidFill>
              </a:rPr>
              <a:t>MANAGEMENT</a:t>
            </a:r>
            <a:endParaRPr lang="en-US" sz="2000" cap="all" dirty="0">
              <a:solidFill>
                <a:srgbClr val="00CEF5"/>
              </a:solidFill>
            </a:endParaRPr>
          </a:p>
        </p:txBody>
      </p:sp>
      <p:pic>
        <p:nvPicPr>
          <p:cNvPr id="50" name="Picture 49" descr="Icon&#10;&#10;Description automatically generated">
            <a:extLst>
              <a:ext uri="{FF2B5EF4-FFF2-40B4-BE49-F238E27FC236}">
                <a16:creationId xmlns:a16="http://schemas.microsoft.com/office/drawing/2014/main" id="{7E73E484-0851-40E1-9EAF-23BD3BA19BE1}"/>
              </a:ext>
            </a:extLst>
          </p:cNvPr>
          <p:cNvPicPr>
            <a:picLocks noChangeAspect="1"/>
          </p:cNvPicPr>
          <p:nvPr/>
        </p:nvPicPr>
        <p:blipFill>
          <a:blip r:embed="rId3"/>
          <a:stretch>
            <a:fillRect/>
          </a:stretch>
        </p:blipFill>
        <p:spPr>
          <a:xfrm>
            <a:off x="4790945" y="2187603"/>
            <a:ext cx="581522" cy="581522"/>
          </a:xfrm>
          <a:prstGeom prst="rect">
            <a:avLst/>
          </a:prstGeom>
          <a:effectLst/>
        </p:spPr>
      </p:pic>
      <p:sp>
        <p:nvSpPr>
          <p:cNvPr id="90" name="Rounded Rectangle 14">
            <a:extLst>
              <a:ext uri="{FF2B5EF4-FFF2-40B4-BE49-F238E27FC236}">
                <a16:creationId xmlns:a16="http://schemas.microsoft.com/office/drawing/2014/main" id="{E2D627A2-6FBC-4261-9BDC-5F5475099C46}"/>
              </a:ext>
            </a:extLst>
          </p:cNvPr>
          <p:cNvSpPr/>
          <p:nvPr/>
        </p:nvSpPr>
        <p:spPr>
          <a:xfrm>
            <a:off x="8400845" y="3134301"/>
            <a:ext cx="3110270" cy="1164273"/>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Sophos MTR</a:t>
            </a:r>
          </a:p>
          <a:p>
            <a:pPr lvl="0" algn="ctr" defTabSz="487650">
              <a:defRPr/>
            </a:pPr>
            <a:r>
              <a:rPr lang="en-US" sz="1600" dirty="0">
                <a:solidFill>
                  <a:schemeClr val="bg1"/>
                </a:solidFill>
              </a:rPr>
              <a:t>24/7 proactive threat </a:t>
            </a:r>
            <a:br>
              <a:rPr lang="en-US" sz="1600" dirty="0">
                <a:solidFill>
                  <a:schemeClr val="bg1"/>
                </a:solidFill>
              </a:rPr>
            </a:br>
            <a:r>
              <a:rPr lang="en-US" sz="1600" dirty="0">
                <a:solidFill>
                  <a:schemeClr val="bg1"/>
                </a:solidFill>
              </a:rPr>
              <a:t>prevention, detection </a:t>
            </a:r>
            <a:br>
              <a:rPr lang="en-US" sz="1600" dirty="0">
                <a:solidFill>
                  <a:schemeClr val="bg1"/>
                </a:solidFill>
              </a:rPr>
            </a:br>
            <a:r>
              <a:rPr lang="en-US" sz="1600" dirty="0">
                <a:solidFill>
                  <a:schemeClr val="bg1"/>
                </a:solidFill>
              </a:rPr>
              <a:t>and Response</a:t>
            </a:r>
          </a:p>
        </p:txBody>
      </p:sp>
      <p:pic>
        <p:nvPicPr>
          <p:cNvPr id="63" name="Picture 62" descr="Icon&#10;&#10;Description automatically generated">
            <a:extLst>
              <a:ext uri="{FF2B5EF4-FFF2-40B4-BE49-F238E27FC236}">
                <a16:creationId xmlns:a16="http://schemas.microsoft.com/office/drawing/2014/main" id="{6ABDB436-3C0F-4D16-B415-E4F27016C2C7}"/>
              </a:ext>
            </a:extLst>
          </p:cNvPr>
          <p:cNvPicPr>
            <a:picLocks noChangeAspect="1"/>
          </p:cNvPicPr>
          <p:nvPr/>
        </p:nvPicPr>
        <p:blipFill>
          <a:blip r:embed="rId4"/>
          <a:stretch>
            <a:fillRect/>
          </a:stretch>
        </p:blipFill>
        <p:spPr>
          <a:xfrm>
            <a:off x="952464" y="2124863"/>
            <a:ext cx="581522" cy="581522"/>
          </a:xfrm>
          <a:prstGeom prst="rect">
            <a:avLst/>
          </a:prstGeom>
          <a:effectLst/>
        </p:spPr>
      </p:pic>
      <p:sp>
        <p:nvSpPr>
          <p:cNvPr id="65" name="Rounded Rectangle 14">
            <a:extLst>
              <a:ext uri="{FF2B5EF4-FFF2-40B4-BE49-F238E27FC236}">
                <a16:creationId xmlns:a16="http://schemas.microsoft.com/office/drawing/2014/main" id="{BEDB166F-D317-4C67-B13C-7E8B55FE35D1}"/>
              </a:ext>
            </a:extLst>
          </p:cNvPr>
          <p:cNvSpPr/>
          <p:nvPr/>
        </p:nvSpPr>
        <p:spPr>
          <a:xfrm>
            <a:off x="9348297" y="1972820"/>
            <a:ext cx="1880851" cy="1021285"/>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1800"/>
              </a:lnSpc>
              <a:defRPr/>
            </a:pPr>
            <a:r>
              <a:rPr lang="en-US" sz="2000" cap="all" dirty="0">
                <a:solidFill>
                  <a:srgbClr val="FFFFFF"/>
                </a:solidFill>
              </a:rPr>
              <a:t>MANAGED THREAT RESPONSE</a:t>
            </a:r>
          </a:p>
        </p:txBody>
      </p:sp>
      <p:sp>
        <p:nvSpPr>
          <p:cNvPr id="2" name="Title 1">
            <a:extLst>
              <a:ext uri="{FF2B5EF4-FFF2-40B4-BE49-F238E27FC236}">
                <a16:creationId xmlns:a16="http://schemas.microsoft.com/office/drawing/2014/main" id="{95A8C828-E3FF-4E40-B2A0-8D0AC7D838DA}"/>
              </a:ext>
            </a:extLst>
          </p:cNvPr>
          <p:cNvSpPr>
            <a:spLocks noGrp="1"/>
          </p:cNvSpPr>
          <p:nvPr>
            <p:ph type="title"/>
          </p:nvPr>
        </p:nvSpPr>
        <p:spPr/>
        <p:txBody>
          <a:bodyPr/>
          <a:lstStyle/>
          <a:p>
            <a:r>
              <a:rPr lang="en-US" dirty="0"/>
              <a:t>Identify Critical Weak Signals of Attacker Behavior </a:t>
            </a:r>
          </a:p>
        </p:txBody>
      </p:sp>
      <p:sp>
        <p:nvSpPr>
          <p:cNvPr id="8" name="Rectangle 7">
            <a:extLst>
              <a:ext uri="{FF2B5EF4-FFF2-40B4-BE49-F238E27FC236}">
                <a16:creationId xmlns:a16="http://schemas.microsoft.com/office/drawing/2014/main" id="{032919C7-3B2D-46B7-BAD8-03AF37C711FF}"/>
              </a:ext>
            </a:extLst>
          </p:cNvPr>
          <p:cNvSpPr/>
          <p:nvPr/>
        </p:nvSpPr>
        <p:spPr>
          <a:xfrm>
            <a:off x="689971" y="1901968"/>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4F428528-5072-4B8A-991B-518A1CCA3826}"/>
              </a:ext>
            </a:extLst>
          </p:cNvPr>
          <p:cNvSpPr/>
          <p:nvPr/>
        </p:nvSpPr>
        <p:spPr>
          <a:xfrm>
            <a:off x="4544007" y="1901968"/>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0FA7912-C373-4183-A197-00426BEC38C9}"/>
              </a:ext>
            </a:extLst>
          </p:cNvPr>
          <p:cNvSpPr/>
          <p:nvPr/>
        </p:nvSpPr>
        <p:spPr>
          <a:xfrm>
            <a:off x="8397181" y="1904305"/>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D6947D34-10CC-46D7-BC42-BCB409B86AA0}"/>
              </a:ext>
            </a:extLst>
          </p:cNvPr>
          <p:cNvGrpSpPr/>
          <p:nvPr/>
        </p:nvGrpSpPr>
        <p:grpSpPr>
          <a:xfrm>
            <a:off x="1826091" y="5188352"/>
            <a:ext cx="8045131" cy="537228"/>
            <a:chOff x="2068344" y="5156495"/>
            <a:chExt cx="8045131" cy="537228"/>
          </a:xfrm>
        </p:grpSpPr>
        <p:sp>
          <p:nvSpPr>
            <p:cNvPr id="80" name="Rectangle: Rounded Corners 61">
              <a:extLst>
                <a:ext uri="{FF2B5EF4-FFF2-40B4-BE49-F238E27FC236}">
                  <a16:creationId xmlns:a16="http://schemas.microsoft.com/office/drawing/2014/main" id="{3B0FC369-24F0-45D4-AFE8-F96115ED2152}"/>
                </a:ext>
              </a:extLst>
            </p:cNvPr>
            <p:cNvSpPr/>
            <p:nvPr/>
          </p:nvSpPr>
          <p:spPr>
            <a:xfrm>
              <a:off x="3861906" y="5156495"/>
              <a:ext cx="1484078" cy="536224"/>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Virtual machines</a:t>
              </a:r>
              <a:endParaRPr lang="en-US" sz="1400" dirty="0">
                <a:solidFill>
                  <a:srgbClr val="FFFFFF"/>
                </a:solidFill>
              </a:endParaRPr>
            </a:p>
          </p:txBody>
        </p:sp>
        <p:sp>
          <p:nvSpPr>
            <p:cNvPr id="82" name="Rectangle: Rounded Corners 61">
              <a:extLst>
                <a:ext uri="{FF2B5EF4-FFF2-40B4-BE49-F238E27FC236}">
                  <a16:creationId xmlns:a16="http://schemas.microsoft.com/office/drawing/2014/main" id="{159DAFD5-B63C-4CEE-AEA9-9CF0EA19F2FB}"/>
                </a:ext>
              </a:extLst>
            </p:cNvPr>
            <p:cNvSpPr/>
            <p:nvPr/>
          </p:nvSpPr>
          <p:spPr>
            <a:xfrm>
              <a:off x="5761948" y="5157775"/>
              <a:ext cx="1144581"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Servers</a:t>
              </a:r>
              <a:endParaRPr lang="en-US" sz="1400" dirty="0">
                <a:solidFill>
                  <a:srgbClr val="FFFFFF"/>
                </a:solidFill>
              </a:endParaRPr>
            </a:p>
          </p:txBody>
        </p:sp>
        <p:cxnSp>
          <p:nvCxnSpPr>
            <p:cNvPr id="95" name="Straight Connector 94">
              <a:extLst>
                <a:ext uri="{FF2B5EF4-FFF2-40B4-BE49-F238E27FC236}">
                  <a16:creationId xmlns:a16="http://schemas.microsoft.com/office/drawing/2014/main" id="{6F1BD89B-3567-4D81-88BB-03877D5F1557}"/>
                </a:ext>
              </a:extLst>
            </p:cNvPr>
            <p:cNvCxnSpPr>
              <a:cxnSpLocks/>
            </p:cNvCxnSpPr>
            <p:nvPr/>
          </p:nvCxnSpPr>
          <p:spPr>
            <a:xfrm>
              <a:off x="5672264" y="5277390"/>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18386C-5321-4493-950A-FAF8E7A0ABBD}"/>
                </a:ext>
              </a:extLst>
            </p:cNvPr>
            <p:cNvCxnSpPr>
              <a:cxnSpLocks/>
            </p:cNvCxnSpPr>
            <p:nvPr/>
          </p:nvCxnSpPr>
          <p:spPr>
            <a:xfrm>
              <a:off x="3514416" y="5277390"/>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sp>
          <p:nvSpPr>
            <p:cNvPr id="53" name="Rectangle: Rounded Corners 61">
              <a:extLst>
                <a:ext uri="{FF2B5EF4-FFF2-40B4-BE49-F238E27FC236}">
                  <a16:creationId xmlns:a16="http://schemas.microsoft.com/office/drawing/2014/main" id="{D279F9ED-56BB-4DD3-B26D-BB78BB91BD7B}"/>
                </a:ext>
              </a:extLst>
            </p:cNvPr>
            <p:cNvSpPr/>
            <p:nvPr/>
          </p:nvSpPr>
          <p:spPr>
            <a:xfrm>
              <a:off x="7185431" y="5157776"/>
              <a:ext cx="2928044"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Cloud configurations and anomalies</a:t>
              </a:r>
              <a:endParaRPr lang="en-US" sz="1400" dirty="0">
                <a:solidFill>
                  <a:srgbClr val="FFFFFF"/>
                </a:solidFill>
              </a:endParaRPr>
            </a:p>
          </p:txBody>
        </p:sp>
        <p:cxnSp>
          <p:nvCxnSpPr>
            <p:cNvPr id="55" name="Straight Connector 54">
              <a:extLst>
                <a:ext uri="{FF2B5EF4-FFF2-40B4-BE49-F238E27FC236}">
                  <a16:creationId xmlns:a16="http://schemas.microsoft.com/office/drawing/2014/main" id="{8305C43B-5003-4125-9F64-B1C781AAF836}"/>
                </a:ext>
              </a:extLst>
            </p:cNvPr>
            <p:cNvCxnSpPr>
              <a:cxnSpLocks/>
            </p:cNvCxnSpPr>
            <p:nvPr/>
          </p:nvCxnSpPr>
          <p:spPr>
            <a:xfrm>
              <a:off x="7020945" y="5277390"/>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sp>
          <p:nvSpPr>
            <p:cNvPr id="110" name="Rectangle: Rounded Corners 61">
              <a:extLst>
                <a:ext uri="{FF2B5EF4-FFF2-40B4-BE49-F238E27FC236}">
                  <a16:creationId xmlns:a16="http://schemas.microsoft.com/office/drawing/2014/main" id="{5943CD12-7363-47BD-93A7-A3422F43BD24}"/>
                </a:ext>
              </a:extLst>
            </p:cNvPr>
            <p:cNvSpPr/>
            <p:nvPr/>
          </p:nvSpPr>
          <p:spPr>
            <a:xfrm>
              <a:off x="2068344" y="5157776"/>
              <a:ext cx="1353154"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Endpoints</a:t>
              </a:r>
              <a:endParaRPr lang="en-US" sz="1400" dirty="0">
                <a:solidFill>
                  <a:srgbClr val="FFFFFF"/>
                </a:solidFill>
              </a:endParaRPr>
            </a:p>
          </p:txBody>
        </p:sp>
      </p:grpSp>
      <p:sp>
        <p:nvSpPr>
          <p:cNvPr id="5" name="Content Placeholder 4">
            <a:extLst>
              <a:ext uri="{FF2B5EF4-FFF2-40B4-BE49-F238E27FC236}">
                <a16:creationId xmlns:a16="http://schemas.microsoft.com/office/drawing/2014/main" id="{65F3DA2E-2E0E-4867-8463-BA78D6618400}"/>
              </a:ext>
            </a:extLst>
          </p:cNvPr>
          <p:cNvSpPr>
            <a:spLocks noGrp="1"/>
          </p:cNvSpPr>
          <p:nvPr>
            <p:ph sz="quarter" idx="13"/>
          </p:nvPr>
        </p:nvSpPr>
        <p:spPr/>
        <p:txBody>
          <a:bodyPr/>
          <a:lstStyle/>
          <a:p>
            <a:r>
              <a:rPr lang="en-GB" dirty="0"/>
              <a:t>Managed Threat Response</a:t>
            </a:r>
            <a:endParaRPr lang="en-US" dirty="0"/>
          </a:p>
        </p:txBody>
      </p:sp>
      <p:pic>
        <p:nvPicPr>
          <p:cNvPr id="113" name="Graphic 112">
            <a:extLst>
              <a:ext uri="{FF2B5EF4-FFF2-40B4-BE49-F238E27FC236}">
                <a16:creationId xmlns:a16="http://schemas.microsoft.com/office/drawing/2014/main" id="{4D1700CA-D5E8-48FA-9150-88306B0837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36569" y="2204317"/>
            <a:ext cx="524774" cy="461801"/>
          </a:xfrm>
          <a:prstGeom prst="rect">
            <a:avLst/>
          </a:prstGeom>
        </p:spPr>
      </p:pic>
      <p:sp>
        <p:nvSpPr>
          <p:cNvPr id="56" name="Rectangle: Rounded Corners 61">
            <a:extLst>
              <a:ext uri="{FF2B5EF4-FFF2-40B4-BE49-F238E27FC236}">
                <a16:creationId xmlns:a16="http://schemas.microsoft.com/office/drawing/2014/main" id="{87AADD5D-BE34-4A92-AF50-37C9612AB199}"/>
              </a:ext>
            </a:extLst>
          </p:cNvPr>
          <p:cNvSpPr/>
          <p:nvPr/>
        </p:nvSpPr>
        <p:spPr>
          <a:xfrm>
            <a:off x="677403" y="4662090"/>
            <a:ext cx="10833713" cy="583870"/>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72000" anchor="ctr"/>
          <a:lstStyle/>
          <a:p>
            <a:pPr algn="ctr">
              <a:lnSpc>
                <a:spcPts val="1800"/>
              </a:lnSpc>
            </a:pPr>
            <a:r>
              <a:rPr lang="en-US" b="1" dirty="0">
                <a:solidFill>
                  <a:srgbClr val="FFFFFF"/>
                </a:solidFill>
              </a:rPr>
              <a:t>Fully managed service to hunt for and respond to potential threats and suspicious behavior</a:t>
            </a:r>
          </a:p>
        </p:txBody>
      </p:sp>
    </p:spTree>
    <p:extLst>
      <p:ext uri="{BB962C8B-B14F-4D97-AF65-F5344CB8AC3E}">
        <p14:creationId xmlns:p14="http://schemas.microsoft.com/office/powerpoint/2010/main" val="2663336463"/>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7FF0461A-E86B-40A3-B1DF-53C4E6B2CF90}"/>
              </a:ext>
            </a:extLst>
          </p:cNvPr>
          <p:cNvPicPr>
            <a:picLocks noChangeAspect="1"/>
          </p:cNvPicPr>
          <p:nvPr/>
        </p:nvPicPr>
        <p:blipFill rotWithShape="1">
          <a:blip r:embed="rId3">
            <a:alphaModFix amt="70000"/>
          </a:blip>
          <a:srcRect t="37517" b="12661"/>
          <a:stretch/>
        </p:blipFill>
        <p:spPr>
          <a:xfrm>
            <a:off x="-1480945" y="2337582"/>
            <a:ext cx="14664353" cy="2314871"/>
          </a:xfrm>
          <a:prstGeom prst="rect">
            <a:avLst/>
          </a:prstGeom>
        </p:spPr>
      </p:pic>
      <p:sp>
        <p:nvSpPr>
          <p:cNvPr id="5" name="Title 4">
            <a:extLst>
              <a:ext uri="{FF2B5EF4-FFF2-40B4-BE49-F238E27FC236}">
                <a16:creationId xmlns:a16="http://schemas.microsoft.com/office/drawing/2014/main" id="{EE0CC794-8F83-454B-A4E8-B9A1C6D15F57}"/>
              </a:ext>
            </a:extLst>
          </p:cNvPr>
          <p:cNvSpPr>
            <a:spLocks noGrp="1"/>
          </p:cNvSpPr>
          <p:nvPr>
            <p:ph type="title"/>
          </p:nvPr>
        </p:nvSpPr>
        <p:spPr/>
        <p:txBody>
          <a:bodyPr>
            <a:normAutofit/>
          </a:bodyPr>
          <a:lstStyle/>
          <a:p>
            <a:r>
              <a:rPr lang="en-GB" sz="5400" dirty="0"/>
              <a:t>Start with Visibility</a:t>
            </a:r>
            <a:endParaRPr lang="en-US" sz="5400" b="0" dirty="0"/>
          </a:p>
        </p:txBody>
      </p:sp>
    </p:spTree>
    <p:extLst>
      <p:ext uri="{BB962C8B-B14F-4D97-AF65-F5344CB8AC3E}">
        <p14:creationId xmlns:p14="http://schemas.microsoft.com/office/powerpoint/2010/main" val="410990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ECEB6CA5-6DC9-104D-8DFE-6AEFE36E2AF2}"/>
              </a:ext>
            </a:extLst>
          </p:cNvPr>
          <p:cNvSpPr/>
          <p:nvPr/>
        </p:nvSpPr>
        <p:spPr>
          <a:xfrm>
            <a:off x="579364" y="1554141"/>
            <a:ext cx="5337754" cy="4797890"/>
          </a:xfrm>
          <a:prstGeom prst="roundRect">
            <a:avLst>
              <a:gd name="adj" fmla="val 3857"/>
            </a:avLst>
          </a:prstGeom>
          <a:solidFill>
            <a:schemeClr val="tx2"/>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CA" dirty="0"/>
              <a:t>Sophos Cloud Optix</a:t>
            </a:r>
            <a:endParaRPr lang="en-US" dirty="0"/>
          </a:p>
        </p:txBody>
      </p:sp>
      <p:sp>
        <p:nvSpPr>
          <p:cNvPr id="7" name="Content Placeholder 6"/>
          <p:cNvSpPr>
            <a:spLocks noGrp="1"/>
          </p:cNvSpPr>
          <p:nvPr>
            <p:ph sz="quarter" idx="13"/>
          </p:nvPr>
        </p:nvSpPr>
        <p:spPr/>
        <p:txBody>
          <a:bodyPr/>
          <a:lstStyle/>
          <a:p>
            <a:r>
              <a:rPr lang="en-GB" dirty="0"/>
              <a:t>C</a:t>
            </a:r>
            <a:r>
              <a:rPr lang="en-US" dirty="0"/>
              <a:t>loud Security Posture Management</a:t>
            </a:r>
          </a:p>
        </p:txBody>
      </p:sp>
      <p:sp>
        <p:nvSpPr>
          <p:cNvPr id="3" name="Rectangle 2">
            <a:extLst>
              <a:ext uri="{FF2B5EF4-FFF2-40B4-BE49-F238E27FC236}">
                <a16:creationId xmlns:a16="http://schemas.microsoft.com/office/drawing/2014/main" id="{279DCF7A-DB86-444D-9382-26FE4CFFEF99}"/>
              </a:ext>
            </a:extLst>
          </p:cNvPr>
          <p:cNvSpPr/>
          <p:nvPr/>
        </p:nvSpPr>
        <p:spPr>
          <a:xfrm>
            <a:off x="646730" y="1912164"/>
            <a:ext cx="3983459" cy="4247317"/>
          </a:xfrm>
          <a:prstGeom prst="rect">
            <a:avLst/>
          </a:prstGeom>
        </p:spPr>
        <p:txBody>
          <a:bodyPr wrap="square">
            <a:spAutoFit/>
          </a:bodyPr>
          <a:lstStyle/>
          <a:p>
            <a:pPr marL="488950" indent="-342900">
              <a:buClr>
                <a:schemeClr val="accent1"/>
              </a:buClr>
              <a:buSzPts val="1300"/>
              <a:buFont typeface="Wingdings" panose="05000000000000000000" pitchFamily="2" charset="2"/>
              <a:buChar char="ü"/>
            </a:pPr>
            <a:r>
              <a:rPr lang="en-US" dirty="0">
                <a:solidFill>
                  <a:schemeClr val="bg1"/>
                </a:solidFill>
                <a:ea typeface="Lato"/>
                <a:cs typeface="Lato"/>
                <a:sym typeface="Lato"/>
              </a:rPr>
              <a:t>Risk-based prioritization of security issues with guided remediation.</a:t>
            </a:r>
          </a:p>
          <a:p>
            <a:pPr marL="488950" lvl="0" indent="-342900">
              <a:buClr>
                <a:schemeClr val="accent1"/>
              </a:buClr>
              <a:buSzPts val="1300"/>
              <a:buFont typeface="Wingdings" panose="05000000000000000000" pitchFamily="2" charset="2"/>
              <a:buChar char="ü"/>
            </a:pPr>
            <a:endParaRPr lang="en-US" dirty="0">
              <a:solidFill>
                <a:schemeClr val="bg1"/>
              </a:solidFill>
              <a:ea typeface="Lato"/>
              <a:cs typeface="Lato"/>
              <a:sym typeface="Lato"/>
            </a:endParaRPr>
          </a:p>
          <a:p>
            <a:pPr marL="488950" lvl="0" indent="-342900">
              <a:buClr>
                <a:schemeClr val="accent1"/>
              </a:buClr>
              <a:buSzPts val="1300"/>
              <a:buFont typeface="Wingdings" panose="05000000000000000000" pitchFamily="2" charset="2"/>
              <a:buChar char="ü"/>
            </a:pPr>
            <a:r>
              <a:rPr lang="en-US" dirty="0">
                <a:solidFill>
                  <a:schemeClr val="bg1"/>
                </a:solidFill>
                <a:ea typeface="Lato"/>
                <a:cs typeface="Lato"/>
                <a:sym typeface="Lato"/>
              </a:rPr>
              <a:t>Asset and network traffic visibility for cloud environments.</a:t>
            </a:r>
          </a:p>
          <a:p>
            <a:pPr marL="488950" lvl="0" indent="-342900">
              <a:buClr>
                <a:schemeClr val="accent1"/>
              </a:buClr>
              <a:buSzPts val="1300"/>
              <a:buFont typeface="Wingdings" panose="05000000000000000000" pitchFamily="2" charset="2"/>
              <a:buChar char="ü"/>
            </a:pPr>
            <a:endParaRPr lang="en-US" dirty="0">
              <a:solidFill>
                <a:schemeClr val="bg1"/>
              </a:solidFill>
              <a:ea typeface="Lato"/>
              <a:cs typeface="Lato"/>
              <a:sym typeface="Lato"/>
            </a:endParaRPr>
          </a:p>
          <a:p>
            <a:pPr marL="488950" lvl="0" indent="-342900">
              <a:buClr>
                <a:schemeClr val="accent1"/>
              </a:buClr>
              <a:buSzPts val="1300"/>
              <a:buFont typeface="Wingdings" panose="05000000000000000000" pitchFamily="2" charset="2"/>
              <a:buChar char="ü"/>
            </a:pPr>
            <a:r>
              <a:rPr lang="en-US" dirty="0">
                <a:solidFill>
                  <a:schemeClr val="bg1"/>
                </a:solidFill>
                <a:ea typeface="Lato"/>
                <a:cs typeface="Lato"/>
                <a:sym typeface="Lato"/>
              </a:rPr>
              <a:t>Continually analyze for security and compliance risks, over-privileged IAM access and spend anomalies.</a:t>
            </a:r>
          </a:p>
          <a:p>
            <a:pPr marL="488950" lvl="0" indent="-342900">
              <a:buClr>
                <a:schemeClr val="accent1"/>
              </a:buClr>
              <a:buSzPts val="1300"/>
              <a:buFont typeface="Wingdings" panose="05000000000000000000" pitchFamily="2" charset="2"/>
              <a:buChar char="ü"/>
            </a:pPr>
            <a:endParaRPr lang="en-US" dirty="0">
              <a:solidFill>
                <a:schemeClr val="bg1"/>
              </a:solidFill>
              <a:ea typeface="Lato"/>
              <a:cs typeface="Lato"/>
              <a:sym typeface="Lato"/>
            </a:endParaRPr>
          </a:p>
          <a:p>
            <a:pPr marL="488950" indent="-342900">
              <a:buClr>
                <a:schemeClr val="accent1"/>
              </a:buClr>
              <a:buSzPts val="1300"/>
              <a:buFont typeface="Wingdings" panose="05000000000000000000" pitchFamily="2" charset="2"/>
              <a:buChar char="ü"/>
            </a:pPr>
            <a:r>
              <a:rPr lang="en-US" dirty="0">
                <a:solidFill>
                  <a:srgbClr val="FFFFFF"/>
                </a:solidFill>
              </a:rPr>
              <a:t>Integrate security checks at any stage of the development pipeline.</a:t>
            </a:r>
            <a:endParaRPr lang="en-US" dirty="0">
              <a:solidFill>
                <a:schemeClr val="bg1"/>
              </a:solidFill>
              <a:ea typeface="Lato"/>
              <a:cs typeface="Lato"/>
              <a:sym typeface="Lato"/>
            </a:endParaRPr>
          </a:p>
          <a:p>
            <a:pPr marL="488950" lvl="0" indent="-342900">
              <a:buClr>
                <a:schemeClr val="accent1"/>
              </a:buClr>
              <a:buSzPts val="1300"/>
              <a:buFont typeface="Wingdings" panose="05000000000000000000" pitchFamily="2" charset="2"/>
              <a:buChar char="ü"/>
            </a:pPr>
            <a:endParaRPr lang="en-US" dirty="0">
              <a:solidFill>
                <a:schemeClr val="bg1"/>
              </a:solidFill>
              <a:ea typeface="Lato"/>
              <a:cs typeface="Lato"/>
              <a:sym typeface="Lato"/>
            </a:endParaRPr>
          </a:p>
          <a:p>
            <a:pPr marL="488950" lvl="0" indent="-342900">
              <a:buClr>
                <a:schemeClr val="accent1"/>
              </a:buClr>
              <a:buSzPts val="1300"/>
              <a:buFont typeface="Wingdings" panose="05000000000000000000" pitchFamily="2" charset="2"/>
              <a:buChar char="ü"/>
            </a:pPr>
            <a:r>
              <a:rPr lang="en-US" dirty="0">
                <a:solidFill>
                  <a:schemeClr val="bg1"/>
                </a:solidFill>
                <a:ea typeface="Lato"/>
                <a:cs typeface="Lato"/>
                <a:sym typeface="Lato"/>
              </a:rPr>
              <a:t>Optimize multi-cloud spend on a single screen.</a:t>
            </a:r>
          </a:p>
        </p:txBody>
      </p:sp>
      <p:pic>
        <p:nvPicPr>
          <p:cNvPr id="9" name="Picture 8">
            <a:extLst>
              <a:ext uri="{FF2B5EF4-FFF2-40B4-BE49-F238E27FC236}">
                <a16:creationId xmlns:a16="http://schemas.microsoft.com/office/drawing/2014/main" id="{95B1534A-E5B9-4873-8AC2-A31073BB296F}"/>
              </a:ext>
            </a:extLst>
          </p:cNvPr>
          <p:cNvPicPr>
            <a:picLocks noChangeAspect="1"/>
          </p:cNvPicPr>
          <p:nvPr/>
        </p:nvPicPr>
        <p:blipFill rotWithShape="1">
          <a:blip r:embed="rId3"/>
          <a:srcRect b="5788"/>
          <a:stretch/>
        </p:blipFill>
        <p:spPr>
          <a:xfrm>
            <a:off x="4748846" y="1625794"/>
            <a:ext cx="7320373" cy="4636001"/>
          </a:xfrm>
          <a:prstGeom prst="roundRect">
            <a:avLst>
              <a:gd name="adj" fmla="val 4167"/>
            </a:avLst>
          </a:prstGeom>
          <a:solidFill>
            <a:srgbClr val="FFFFFF"/>
          </a:solidFill>
          <a:ln w="9525" cap="sq">
            <a:solidFill>
              <a:schemeClr val="tx2"/>
            </a:solidFill>
            <a:miter lim="800000"/>
          </a:ln>
          <a:effectLst>
            <a:reflection blurRad="12700" stA="28000" endPos="28000" dist="5000" dir="5400000" sy="-100000" algn="bl" rotWithShape="0"/>
          </a:effectLst>
          <a:scene3d>
            <a:camera prst="orthographicFront"/>
            <a:lightRig rig="threePt" dir="t">
              <a:rot lat="0" lon="0" rev="2700000"/>
            </a:lightRig>
          </a:scene3d>
          <a:sp3d>
            <a:contourClr>
              <a:srgbClr val="C0C0C0"/>
            </a:contourClr>
          </a:sp3d>
        </p:spPr>
      </p:pic>
    </p:spTree>
    <p:extLst>
      <p:ext uri="{BB962C8B-B14F-4D97-AF65-F5344CB8AC3E}">
        <p14:creationId xmlns:p14="http://schemas.microsoft.com/office/powerpoint/2010/main" val="2384990380"/>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 Same Side Corner Rectangle 11">
            <a:extLst>
              <a:ext uri="{FF2B5EF4-FFF2-40B4-BE49-F238E27FC236}">
                <a16:creationId xmlns:a16="http://schemas.microsoft.com/office/drawing/2014/main" id="{D8B49A73-5D72-4F78-8A9E-5F96EB8D25E3}"/>
              </a:ext>
            </a:extLst>
          </p:cNvPr>
          <p:cNvSpPr/>
          <p:nvPr/>
        </p:nvSpPr>
        <p:spPr>
          <a:xfrm>
            <a:off x="1765175" y="1384660"/>
            <a:ext cx="9792242" cy="5295540"/>
          </a:xfrm>
          <a:prstGeom prst="round2SameRect">
            <a:avLst>
              <a:gd name="adj1" fmla="val 1726"/>
              <a:gd name="adj2" fmla="val 0"/>
            </a:avLst>
          </a:prstGeom>
          <a:gradFill flip="none" rotWithShape="1">
            <a:gsLst>
              <a:gs pos="0">
                <a:srgbClr val="001021">
                  <a:alpha val="0"/>
                </a:srgbClr>
              </a:gs>
              <a:gs pos="35989">
                <a:srgbClr val="001021">
                  <a:alpha val="76000"/>
                </a:srgbClr>
              </a:gs>
              <a:gs pos="54000">
                <a:srgbClr val="001021">
                  <a:alpha val="78000"/>
                </a:srgbClr>
              </a:gs>
              <a:gs pos="81000">
                <a:srgbClr val="00102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2" name="Rectangle: Rounded Corners 91">
            <a:extLst>
              <a:ext uri="{FF2B5EF4-FFF2-40B4-BE49-F238E27FC236}">
                <a16:creationId xmlns:a16="http://schemas.microsoft.com/office/drawing/2014/main" id="{5AAB099D-4EEC-4815-ACA8-4BE3C861CCCC}"/>
              </a:ext>
            </a:extLst>
          </p:cNvPr>
          <p:cNvSpPr/>
          <p:nvPr/>
        </p:nvSpPr>
        <p:spPr bwMode="auto">
          <a:xfrm>
            <a:off x="9404474" y="2066400"/>
            <a:ext cx="1799999" cy="1658818"/>
          </a:xfrm>
          <a:prstGeom prst="roundRect">
            <a:avLst>
              <a:gd name="adj" fmla="val 5757"/>
            </a:avLst>
          </a:prstGeom>
          <a:solidFill>
            <a:srgbClr val="FFFFFF"/>
          </a:solidFill>
          <a:ln w="1270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05BFCE9E-41F6-4940-AA25-B223DC092D33}"/>
              </a:ext>
            </a:extLst>
          </p:cNvPr>
          <p:cNvSpPr>
            <a:spLocks noGrp="1"/>
          </p:cNvSpPr>
          <p:nvPr>
            <p:ph type="title"/>
          </p:nvPr>
        </p:nvSpPr>
        <p:spPr>
          <a:xfrm>
            <a:off x="420130" y="284205"/>
            <a:ext cx="11301984" cy="914400"/>
          </a:xfrm>
        </p:spPr>
        <p:txBody>
          <a:bodyPr>
            <a:normAutofit/>
          </a:bodyPr>
          <a:lstStyle/>
          <a:p>
            <a:r>
              <a:rPr lang="en-US" dirty="0"/>
              <a:t>Detect and Prevent Cloud Infrastructure Vulnerabilities</a:t>
            </a:r>
          </a:p>
        </p:txBody>
      </p:sp>
      <p:cxnSp>
        <p:nvCxnSpPr>
          <p:cNvPr id="29" name="Straight Arrow Connector 28">
            <a:extLst>
              <a:ext uri="{FF2B5EF4-FFF2-40B4-BE49-F238E27FC236}">
                <a16:creationId xmlns:a16="http://schemas.microsoft.com/office/drawing/2014/main" id="{C4DB110C-8A99-4C5A-95C8-05777205D747}"/>
              </a:ext>
            </a:extLst>
          </p:cNvPr>
          <p:cNvCxnSpPr>
            <a:cxnSpLocks/>
          </p:cNvCxnSpPr>
          <p:nvPr/>
        </p:nvCxnSpPr>
        <p:spPr>
          <a:xfrm>
            <a:off x="5441021" y="3934448"/>
            <a:ext cx="867918"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B3E0B726-1CB1-4582-965F-232B7469EFBC}"/>
              </a:ext>
            </a:extLst>
          </p:cNvPr>
          <p:cNvCxnSpPr>
            <a:cxnSpLocks/>
          </p:cNvCxnSpPr>
          <p:nvPr/>
        </p:nvCxnSpPr>
        <p:spPr>
          <a:xfrm>
            <a:off x="5447881" y="2540043"/>
            <a:ext cx="852907" cy="846095"/>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BBC082E5-5E9D-4A65-B87C-715CCB6AA622}"/>
              </a:ext>
            </a:extLst>
          </p:cNvPr>
          <p:cNvCxnSpPr>
            <a:cxnSpLocks/>
          </p:cNvCxnSpPr>
          <p:nvPr/>
        </p:nvCxnSpPr>
        <p:spPr>
          <a:xfrm flipV="1">
            <a:off x="5422897" y="4476750"/>
            <a:ext cx="857253" cy="852903"/>
          </a:xfrm>
          <a:prstGeom prst="bentConnector3">
            <a:avLst>
              <a:gd name="adj1" fmla="val 50000"/>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E7A2356F-BB24-448E-ACF7-F40D1205B436}"/>
              </a:ext>
            </a:extLst>
          </p:cNvPr>
          <p:cNvSpPr/>
          <p:nvPr/>
        </p:nvSpPr>
        <p:spPr bwMode="auto">
          <a:xfrm>
            <a:off x="9402566" y="3733644"/>
            <a:ext cx="1799998" cy="4202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146304" rIns="3600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1200" dirty="0">
                <a:solidFill>
                  <a:schemeClr val="bg1">
                    <a:lumMod val="85000"/>
                  </a:schemeClr>
                </a:solidFill>
                <a:latin typeface="Calibri Light" panose="020F0302020204030204" pitchFamily="34" charset="0"/>
                <a:ea typeface="Segoe UI" pitchFamily="34" charset="0"/>
                <a:cs typeface="Calibri Light" panose="020F0302020204030204" pitchFamily="34" charset="0"/>
              </a:rPr>
              <a:t>DevOps and </a:t>
            </a:r>
            <a:br>
              <a:rPr lang="en-GB" sz="1200" dirty="0">
                <a:solidFill>
                  <a:schemeClr val="bg1">
                    <a:lumMod val="85000"/>
                  </a:schemeClr>
                </a:solidFill>
                <a:latin typeface="Calibri Light" panose="020F0302020204030204" pitchFamily="34" charset="0"/>
                <a:ea typeface="Segoe UI" pitchFamily="34" charset="0"/>
                <a:cs typeface="Calibri Light" panose="020F0302020204030204" pitchFamily="34" charset="0"/>
              </a:rPr>
            </a:br>
            <a:r>
              <a:rPr lang="en-GB" sz="1200" dirty="0">
                <a:solidFill>
                  <a:schemeClr val="bg1">
                    <a:lumMod val="85000"/>
                  </a:schemeClr>
                </a:solidFill>
                <a:latin typeface="Calibri Light" panose="020F0302020204030204" pitchFamily="34" charset="0"/>
                <a:ea typeface="Segoe UI" pitchFamily="34" charset="0"/>
                <a:cs typeface="Calibri Light" panose="020F0302020204030204" pitchFamily="34" charset="0"/>
              </a:rPr>
              <a:t>Infrastructure Automation</a:t>
            </a:r>
            <a:endParaRPr lang="en-US" sz="1200" dirty="0">
              <a:solidFill>
                <a:schemeClr val="bg1">
                  <a:lumMod val="85000"/>
                </a:schemeClr>
              </a:solidFill>
              <a:latin typeface="Calibri Light" panose="020F0302020204030204" pitchFamily="34" charset="0"/>
              <a:ea typeface="Segoe UI" pitchFamily="34" charset="0"/>
              <a:cs typeface="Calibri Light" panose="020F0302020204030204" pitchFamily="34" charset="0"/>
            </a:endParaRPr>
          </a:p>
        </p:txBody>
      </p:sp>
      <p:sp>
        <p:nvSpPr>
          <p:cNvPr id="94" name="Rectangle 93">
            <a:extLst>
              <a:ext uri="{FF2B5EF4-FFF2-40B4-BE49-F238E27FC236}">
                <a16:creationId xmlns:a16="http://schemas.microsoft.com/office/drawing/2014/main" id="{9FB10426-114E-4F48-B316-78A4131E1D9F}"/>
              </a:ext>
            </a:extLst>
          </p:cNvPr>
          <p:cNvSpPr/>
          <p:nvPr/>
        </p:nvSpPr>
        <p:spPr bwMode="auto">
          <a:xfrm>
            <a:off x="9404475" y="5832286"/>
            <a:ext cx="1799998" cy="3221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000" tIns="146304" rIns="3600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GB" sz="1200" dirty="0">
                <a:solidFill>
                  <a:schemeClr val="bg1">
                    <a:lumMod val="85000"/>
                  </a:schemeClr>
                </a:solidFill>
                <a:latin typeface="+mj-lt"/>
                <a:ea typeface="Segoe UI" pitchFamily="34" charset="0"/>
                <a:cs typeface="Calibri" panose="020F0502020204030204" pitchFamily="34" charset="0"/>
              </a:rPr>
              <a:t>Security Operations,  Ticketing, and Collaboration</a:t>
            </a:r>
            <a:endParaRPr lang="en-US" sz="1200" dirty="0">
              <a:solidFill>
                <a:schemeClr val="bg1">
                  <a:lumMod val="85000"/>
                </a:schemeClr>
              </a:solidFill>
              <a:latin typeface="+mj-lt"/>
              <a:ea typeface="Segoe UI" pitchFamily="34" charset="0"/>
              <a:cs typeface="Calibri" panose="020F0502020204030204" pitchFamily="34" charset="0"/>
            </a:endParaRPr>
          </a:p>
        </p:txBody>
      </p:sp>
      <p:sp>
        <p:nvSpPr>
          <p:cNvPr id="90" name="Rectangle: Rounded Corners 89">
            <a:extLst>
              <a:ext uri="{FF2B5EF4-FFF2-40B4-BE49-F238E27FC236}">
                <a16:creationId xmlns:a16="http://schemas.microsoft.com/office/drawing/2014/main" id="{F6E8D223-0625-43E7-9FD8-B5C02F8712CC}"/>
              </a:ext>
            </a:extLst>
          </p:cNvPr>
          <p:cNvSpPr/>
          <p:nvPr/>
        </p:nvSpPr>
        <p:spPr bwMode="auto">
          <a:xfrm>
            <a:off x="9404475" y="4297837"/>
            <a:ext cx="1799998" cy="1506783"/>
          </a:xfrm>
          <a:prstGeom prst="roundRect">
            <a:avLst>
              <a:gd name="adj" fmla="val 5288"/>
            </a:avLst>
          </a:prstGeom>
          <a:solidFill>
            <a:srgbClr val="FFFFFF"/>
          </a:solidFill>
          <a:ln w="12700">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dirty="0">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116" name="Connector: Elbow 115">
            <a:extLst>
              <a:ext uri="{FF2B5EF4-FFF2-40B4-BE49-F238E27FC236}">
                <a16:creationId xmlns:a16="http://schemas.microsoft.com/office/drawing/2014/main" id="{5312CEC3-B871-4FC9-B814-4454895D26AA}"/>
              </a:ext>
            </a:extLst>
          </p:cNvPr>
          <p:cNvCxnSpPr>
            <a:cxnSpLocks/>
          </p:cNvCxnSpPr>
          <p:nvPr/>
        </p:nvCxnSpPr>
        <p:spPr>
          <a:xfrm flipV="1">
            <a:off x="8312150" y="2536180"/>
            <a:ext cx="1083556" cy="866435"/>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714E6365-D757-4B10-B640-7674BC248A5E}"/>
              </a:ext>
            </a:extLst>
          </p:cNvPr>
          <p:cNvCxnSpPr>
            <a:cxnSpLocks/>
          </p:cNvCxnSpPr>
          <p:nvPr/>
        </p:nvCxnSpPr>
        <p:spPr>
          <a:xfrm>
            <a:off x="8318500" y="4399564"/>
            <a:ext cx="1077206" cy="945392"/>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2D2A6D9-BE62-4B29-9FB6-5D10B2F38D7D}"/>
              </a:ext>
            </a:extLst>
          </p:cNvPr>
          <p:cNvSpPr txBox="1"/>
          <p:nvPr/>
        </p:nvSpPr>
        <p:spPr>
          <a:xfrm>
            <a:off x="9391823" y="1604473"/>
            <a:ext cx="1812650" cy="201850"/>
          </a:xfrm>
          <a:prstGeom prst="rect">
            <a:avLst/>
          </a:prstGeom>
          <a:noFill/>
        </p:spPr>
        <p:txBody>
          <a:bodyPr wrap="square" lIns="0" tIns="0" rIns="0" bIns="0" rtlCol="0">
            <a:spAutoFit/>
          </a:bodyPr>
          <a:lstStyle/>
          <a:p>
            <a:pPr algn="ctr" defTabSz="913991">
              <a:lnSpc>
                <a:spcPct val="80000"/>
              </a:lnSpc>
              <a:defRPr/>
            </a:pPr>
            <a:r>
              <a:rPr lang="en-GB" sz="1600" b="1" kern="0" dirty="0">
                <a:solidFill>
                  <a:srgbClr val="FFFFFF"/>
                </a:solidFill>
              </a:rPr>
              <a:t>INTEGRATIONS</a:t>
            </a:r>
            <a:endParaRPr lang="en-US" sz="1600" b="1" kern="0" dirty="0">
              <a:solidFill>
                <a:srgbClr val="FFFFFF"/>
              </a:solidFill>
            </a:endParaRPr>
          </a:p>
        </p:txBody>
      </p:sp>
      <p:sp>
        <p:nvSpPr>
          <p:cNvPr id="72" name="TextBox 71">
            <a:extLst>
              <a:ext uri="{FF2B5EF4-FFF2-40B4-BE49-F238E27FC236}">
                <a16:creationId xmlns:a16="http://schemas.microsoft.com/office/drawing/2014/main" id="{C8EC7CFB-FDEF-413D-ACE8-11593D5D11DC}"/>
              </a:ext>
            </a:extLst>
          </p:cNvPr>
          <p:cNvSpPr txBox="1"/>
          <p:nvPr/>
        </p:nvSpPr>
        <p:spPr>
          <a:xfrm>
            <a:off x="3674294" y="1605927"/>
            <a:ext cx="1795543" cy="201850"/>
          </a:xfrm>
          <a:prstGeom prst="rect">
            <a:avLst/>
          </a:prstGeom>
          <a:noFill/>
        </p:spPr>
        <p:txBody>
          <a:bodyPr wrap="square" lIns="0" tIns="0" rIns="0" bIns="0" rtlCol="0">
            <a:spAutoFit/>
          </a:bodyPr>
          <a:lstStyle/>
          <a:p>
            <a:pPr algn="ctr" defTabSz="913991">
              <a:lnSpc>
                <a:spcPct val="80000"/>
              </a:lnSpc>
              <a:defRPr/>
            </a:pPr>
            <a:r>
              <a:rPr lang="en-US" sz="1600" b="1" kern="0" dirty="0">
                <a:solidFill>
                  <a:srgbClr val="FFFFFF"/>
                </a:solidFill>
              </a:rPr>
              <a:t>ENVIRONMENTS</a:t>
            </a:r>
          </a:p>
        </p:txBody>
      </p:sp>
      <p:pic>
        <p:nvPicPr>
          <p:cNvPr id="37" name="Picture 36">
            <a:extLst>
              <a:ext uri="{FF2B5EF4-FFF2-40B4-BE49-F238E27FC236}">
                <a16:creationId xmlns:a16="http://schemas.microsoft.com/office/drawing/2014/main" id="{CF0B14ED-C25A-40AE-8843-64948538F78E}"/>
              </a:ext>
            </a:extLst>
          </p:cNvPr>
          <p:cNvPicPr>
            <a:picLocks noChangeAspect="1"/>
          </p:cNvPicPr>
          <p:nvPr/>
        </p:nvPicPr>
        <p:blipFill>
          <a:blip r:embed="rId3"/>
          <a:stretch>
            <a:fillRect/>
          </a:stretch>
        </p:blipFill>
        <p:spPr>
          <a:xfrm>
            <a:off x="10290321" y="4612612"/>
            <a:ext cx="868002" cy="35536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92EEF1CD-E8B1-4EFA-9C8F-9A3376C23122}"/>
              </a:ext>
            </a:extLst>
          </p:cNvPr>
          <p:cNvPicPr>
            <a:picLocks noChangeAspect="1"/>
          </p:cNvPicPr>
          <p:nvPr/>
        </p:nvPicPr>
        <p:blipFill>
          <a:blip r:embed="rId4"/>
          <a:stretch>
            <a:fillRect/>
          </a:stretch>
        </p:blipFill>
        <p:spPr>
          <a:xfrm>
            <a:off x="9569634" y="2273321"/>
            <a:ext cx="946714" cy="13646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6D57DA53-6DA2-441F-AC49-401D17AD743F}"/>
              </a:ext>
            </a:extLst>
          </p:cNvPr>
          <p:cNvPicPr>
            <a:picLocks noChangeAspect="1"/>
          </p:cNvPicPr>
          <p:nvPr/>
        </p:nvPicPr>
        <p:blipFill>
          <a:blip r:embed="rId5"/>
          <a:stretch>
            <a:fillRect/>
          </a:stretch>
        </p:blipFill>
        <p:spPr>
          <a:xfrm>
            <a:off x="9519663" y="2483008"/>
            <a:ext cx="827597" cy="339315"/>
          </a:xfrm>
          <a:prstGeom prst="rect">
            <a:avLst/>
          </a:prstGeom>
        </p:spPr>
      </p:pic>
      <p:pic>
        <p:nvPicPr>
          <p:cNvPr id="1028" name="Picture 4" descr="Image result for jira logo">
            <a:extLst>
              <a:ext uri="{FF2B5EF4-FFF2-40B4-BE49-F238E27FC236}">
                <a16:creationId xmlns:a16="http://schemas.microsoft.com/office/drawing/2014/main" id="{CC965C6C-8AC3-4E1C-A176-58EFF055DB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7943" y="4988744"/>
            <a:ext cx="625625" cy="2096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logo&#10;&#10;Description automatically generated">
            <a:extLst>
              <a:ext uri="{FF2B5EF4-FFF2-40B4-BE49-F238E27FC236}">
                <a16:creationId xmlns:a16="http://schemas.microsoft.com/office/drawing/2014/main" id="{0B1747B0-6BA1-4197-BF89-90AEBDD36796}"/>
              </a:ext>
            </a:extLst>
          </p:cNvPr>
          <p:cNvPicPr>
            <a:picLocks noChangeAspect="1"/>
          </p:cNvPicPr>
          <p:nvPr/>
        </p:nvPicPr>
        <p:blipFill>
          <a:blip r:embed="rId7"/>
          <a:stretch>
            <a:fillRect/>
          </a:stretch>
        </p:blipFill>
        <p:spPr>
          <a:xfrm>
            <a:off x="10373745" y="4988991"/>
            <a:ext cx="620469" cy="199127"/>
          </a:xfrm>
          <a:prstGeom prst="rect">
            <a:avLst/>
          </a:prstGeom>
        </p:spPr>
      </p:pic>
      <p:pic>
        <p:nvPicPr>
          <p:cNvPr id="23" name="Picture 22">
            <a:extLst>
              <a:ext uri="{FF2B5EF4-FFF2-40B4-BE49-F238E27FC236}">
                <a16:creationId xmlns:a16="http://schemas.microsoft.com/office/drawing/2014/main" id="{9985DB91-6B28-47E3-A192-2624F5989D43}"/>
              </a:ext>
            </a:extLst>
          </p:cNvPr>
          <p:cNvPicPr>
            <a:picLocks noChangeAspect="1"/>
          </p:cNvPicPr>
          <p:nvPr/>
        </p:nvPicPr>
        <p:blipFill>
          <a:blip r:embed="rId8"/>
          <a:stretch>
            <a:fillRect/>
          </a:stretch>
        </p:blipFill>
        <p:spPr>
          <a:xfrm>
            <a:off x="9818119" y="4407904"/>
            <a:ext cx="927257" cy="190012"/>
          </a:xfrm>
          <a:prstGeom prst="rect">
            <a:avLst/>
          </a:prstGeom>
        </p:spPr>
      </p:pic>
      <p:pic>
        <p:nvPicPr>
          <p:cNvPr id="27" name="Picture 26" descr="Icon&#10;&#10;Description automatically generated">
            <a:extLst>
              <a:ext uri="{FF2B5EF4-FFF2-40B4-BE49-F238E27FC236}">
                <a16:creationId xmlns:a16="http://schemas.microsoft.com/office/drawing/2014/main" id="{5A5F7E51-E504-41C1-80CC-EE081C1A9C06}"/>
              </a:ext>
            </a:extLst>
          </p:cNvPr>
          <p:cNvPicPr>
            <a:picLocks noChangeAspect="1"/>
          </p:cNvPicPr>
          <p:nvPr/>
        </p:nvPicPr>
        <p:blipFill>
          <a:blip r:embed="rId9"/>
          <a:stretch>
            <a:fillRect/>
          </a:stretch>
        </p:blipFill>
        <p:spPr>
          <a:xfrm>
            <a:off x="9919760" y="5316343"/>
            <a:ext cx="675772" cy="354780"/>
          </a:xfrm>
          <a:prstGeom prst="rect">
            <a:avLst/>
          </a:prstGeom>
        </p:spPr>
      </p:pic>
      <p:pic>
        <p:nvPicPr>
          <p:cNvPr id="31" name="Picture 30" descr="Icon&#10;&#10;Description automatically generated">
            <a:extLst>
              <a:ext uri="{FF2B5EF4-FFF2-40B4-BE49-F238E27FC236}">
                <a16:creationId xmlns:a16="http://schemas.microsoft.com/office/drawing/2014/main" id="{98390139-E8CC-4D9B-AC79-DD73C3F6BAC0}"/>
              </a:ext>
            </a:extLst>
          </p:cNvPr>
          <p:cNvPicPr>
            <a:picLocks noChangeAspect="1"/>
          </p:cNvPicPr>
          <p:nvPr/>
        </p:nvPicPr>
        <p:blipFill>
          <a:blip r:embed="rId10"/>
          <a:stretch>
            <a:fillRect/>
          </a:stretch>
        </p:blipFill>
        <p:spPr>
          <a:xfrm>
            <a:off x="10556783" y="5242252"/>
            <a:ext cx="449457" cy="449457"/>
          </a:xfrm>
          <a:prstGeom prst="rect">
            <a:avLst/>
          </a:prstGeom>
        </p:spPr>
      </p:pic>
      <p:pic>
        <p:nvPicPr>
          <p:cNvPr id="1030" name="Picture 6" descr="Image result for splunk logo">
            <a:extLst>
              <a:ext uri="{FF2B5EF4-FFF2-40B4-BE49-F238E27FC236}">
                <a16:creationId xmlns:a16="http://schemas.microsoft.com/office/drawing/2014/main" id="{CA3106B8-0945-4169-8EA8-1C27D5CE8FA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1745" b="31745"/>
          <a:stretch/>
        </p:blipFill>
        <p:spPr bwMode="auto">
          <a:xfrm>
            <a:off x="9391823" y="4667793"/>
            <a:ext cx="955437" cy="26161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2CF5BECA-7118-4B6D-B305-841CA331E421}"/>
              </a:ext>
            </a:extLst>
          </p:cNvPr>
          <p:cNvSpPr txBox="1"/>
          <p:nvPr/>
        </p:nvSpPr>
        <p:spPr>
          <a:xfrm>
            <a:off x="6300788" y="1598915"/>
            <a:ext cx="2217645" cy="398827"/>
          </a:xfrm>
          <a:prstGeom prst="rect">
            <a:avLst/>
          </a:prstGeom>
          <a:noFill/>
        </p:spPr>
        <p:txBody>
          <a:bodyPr wrap="square" lIns="0" tIns="0" rIns="0" bIns="0" rtlCol="0">
            <a:spAutoFit/>
          </a:bodyPr>
          <a:lstStyle/>
          <a:p>
            <a:pPr algn="ctr" defTabSz="913991">
              <a:lnSpc>
                <a:spcPct val="80000"/>
              </a:lnSpc>
              <a:defRPr/>
            </a:pPr>
            <a:r>
              <a:rPr lang="en-US" sz="1600" b="1" kern="0" dirty="0">
                <a:solidFill>
                  <a:srgbClr val="FFFFFF"/>
                </a:solidFill>
              </a:rPr>
              <a:t>CLOUD SECURITY POSTURE MANAGEMENT</a:t>
            </a:r>
          </a:p>
        </p:txBody>
      </p:sp>
      <p:pic>
        <p:nvPicPr>
          <p:cNvPr id="1032" name="Picture 8" descr="Image result for amazon elastic container registry logo">
            <a:extLst>
              <a:ext uri="{FF2B5EF4-FFF2-40B4-BE49-F238E27FC236}">
                <a16:creationId xmlns:a16="http://schemas.microsoft.com/office/drawing/2014/main" id="{74E0C5D7-6CE4-41BB-9A17-551E1EAC9A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55713" y="3310009"/>
            <a:ext cx="701933" cy="190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zure Container Registries logo">
            <a:extLst>
              <a:ext uri="{FF2B5EF4-FFF2-40B4-BE49-F238E27FC236}">
                <a16:creationId xmlns:a16="http://schemas.microsoft.com/office/drawing/2014/main" id="{17A38A2B-74EC-4CF7-A4A4-0881D9DF5E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1747" y="2997638"/>
            <a:ext cx="873949" cy="6114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Logo, icon&#10;&#10;Description automatically generated">
            <a:extLst>
              <a:ext uri="{FF2B5EF4-FFF2-40B4-BE49-F238E27FC236}">
                <a16:creationId xmlns:a16="http://schemas.microsoft.com/office/drawing/2014/main" id="{55284F67-162C-4891-85F8-0C0BB3835B45}"/>
              </a:ext>
            </a:extLst>
          </p:cNvPr>
          <p:cNvPicPr>
            <a:picLocks noChangeAspect="1"/>
          </p:cNvPicPr>
          <p:nvPr/>
        </p:nvPicPr>
        <p:blipFill>
          <a:blip r:embed="rId14"/>
          <a:stretch>
            <a:fillRect/>
          </a:stretch>
        </p:blipFill>
        <p:spPr>
          <a:xfrm>
            <a:off x="9541477" y="2901210"/>
            <a:ext cx="874138" cy="224716"/>
          </a:xfrm>
          <a:prstGeom prst="rect">
            <a:avLst/>
          </a:prstGeom>
        </p:spPr>
      </p:pic>
      <p:pic>
        <p:nvPicPr>
          <p:cNvPr id="41" name="Picture 40" descr="Logo&#10;&#10;Description automatically generated">
            <a:extLst>
              <a:ext uri="{FF2B5EF4-FFF2-40B4-BE49-F238E27FC236}">
                <a16:creationId xmlns:a16="http://schemas.microsoft.com/office/drawing/2014/main" id="{180DBCA0-0284-42A1-8B49-E7D0F35BC6AA}"/>
              </a:ext>
            </a:extLst>
          </p:cNvPr>
          <p:cNvPicPr>
            <a:picLocks noChangeAspect="1"/>
          </p:cNvPicPr>
          <p:nvPr/>
        </p:nvPicPr>
        <p:blipFill>
          <a:blip r:embed="rId15"/>
          <a:stretch>
            <a:fillRect/>
          </a:stretch>
        </p:blipFill>
        <p:spPr>
          <a:xfrm>
            <a:off x="10505549" y="2254327"/>
            <a:ext cx="611412" cy="611412"/>
          </a:xfrm>
          <a:prstGeom prst="rect">
            <a:avLst/>
          </a:prstGeom>
        </p:spPr>
      </p:pic>
      <p:sp>
        <p:nvSpPr>
          <p:cNvPr id="7" name="Rectangle: Rounded Corners 6">
            <a:extLst>
              <a:ext uri="{FF2B5EF4-FFF2-40B4-BE49-F238E27FC236}">
                <a16:creationId xmlns:a16="http://schemas.microsoft.com/office/drawing/2014/main" id="{3EC07196-9544-43F9-A313-78EE836BA860}"/>
              </a:ext>
            </a:extLst>
          </p:cNvPr>
          <p:cNvSpPr/>
          <p:nvPr/>
        </p:nvSpPr>
        <p:spPr>
          <a:xfrm>
            <a:off x="3674294" y="2066400"/>
            <a:ext cx="1795544" cy="3725445"/>
          </a:xfrm>
          <a:prstGeom prst="roundRect">
            <a:avLst>
              <a:gd name="adj" fmla="val 5174"/>
            </a:avLst>
          </a:prstGeom>
          <a:solidFill>
            <a:srgbClr val="FFFFFF"/>
          </a:solidFill>
          <a:ln w="12700">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35" name="Picture 134">
            <a:extLst>
              <a:ext uri="{FF2B5EF4-FFF2-40B4-BE49-F238E27FC236}">
                <a16:creationId xmlns:a16="http://schemas.microsoft.com/office/drawing/2014/main" id="{25921732-6B21-4AB4-B647-C0AFE0B94676}"/>
              </a:ext>
            </a:extLst>
          </p:cNvPr>
          <p:cNvPicPr>
            <a:picLocks noChangeAspect="1"/>
          </p:cNvPicPr>
          <p:nvPr/>
        </p:nvPicPr>
        <p:blipFill rotWithShape="1">
          <a:blip r:embed="rId16"/>
          <a:srcRect t="34112" b="34112"/>
          <a:stretch/>
        </p:blipFill>
        <p:spPr>
          <a:xfrm>
            <a:off x="3795942" y="2357876"/>
            <a:ext cx="1499361" cy="476435"/>
          </a:xfrm>
          <a:prstGeom prst="rect">
            <a:avLst/>
          </a:prstGeom>
        </p:spPr>
      </p:pic>
      <p:pic>
        <p:nvPicPr>
          <p:cNvPr id="137" name="Picture 136">
            <a:extLst>
              <a:ext uri="{FF2B5EF4-FFF2-40B4-BE49-F238E27FC236}">
                <a16:creationId xmlns:a16="http://schemas.microsoft.com/office/drawing/2014/main" id="{C3ABBF1D-EA73-4755-9428-22A884791ECE}"/>
              </a:ext>
            </a:extLst>
          </p:cNvPr>
          <p:cNvPicPr>
            <a:picLocks noChangeAspect="1"/>
          </p:cNvPicPr>
          <p:nvPr/>
        </p:nvPicPr>
        <p:blipFill>
          <a:blip r:embed="rId17"/>
          <a:stretch>
            <a:fillRect/>
          </a:stretch>
        </p:blipFill>
        <p:spPr>
          <a:xfrm>
            <a:off x="4078996" y="3202815"/>
            <a:ext cx="933254" cy="558495"/>
          </a:xfrm>
          <a:prstGeom prst="rect">
            <a:avLst/>
          </a:prstGeom>
        </p:spPr>
      </p:pic>
      <p:pic>
        <p:nvPicPr>
          <p:cNvPr id="59" name="Picture 58">
            <a:extLst>
              <a:ext uri="{FF2B5EF4-FFF2-40B4-BE49-F238E27FC236}">
                <a16:creationId xmlns:a16="http://schemas.microsoft.com/office/drawing/2014/main" id="{5502AC5E-F536-47DA-8E21-E09C6540CC63}"/>
              </a:ext>
            </a:extLst>
          </p:cNvPr>
          <p:cNvPicPr>
            <a:picLocks noChangeAspect="1"/>
          </p:cNvPicPr>
          <p:nvPr/>
        </p:nvPicPr>
        <p:blipFill>
          <a:blip r:embed="rId18"/>
          <a:stretch>
            <a:fillRect/>
          </a:stretch>
        </p:blipFill>
        <p:spPr>
          <a:xfrm>
            <a:off x="3788038" y="4133585"/>
            <a:ext cx="1515171" cy="397585"/>
          </a:xfrm>
          <a:prstGeom prst="rect">
            <a:avLst/>
          </a:prstGeom>
        </p:spPr>
      </p:pic>
      <p:pic>
        <p:nvPicPr>
          <p:cNvPr id="1026" name="Picture 2" descr="Image result for kubernetes">
            <a:extLst>
              <a:ext uri="{FF2B5EF4-FFF2-40B4-BE49-F238E27FC236}">
                <a16:creationId xmlns:a16="http://schemas.microsoft.com/office/drawing/2014/main" id="{DD80BB65-36FD-4436-9B05-1BD143DFAC9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7479" y="4743077"/>
            <a:ext cx="789173" cy="7891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Digital Cloud Networks are Fueling the Supply Chain - Industry Today %">
            <a:extLst>
              <a:ext uri="{FF2B5EF4-FFF2-40B4-BE49-F238E27FC236}">
                <a16:creationId xmlns:a16="http://schemas.microsoft.com/office/drawing/2014/main" id="{F0B3D646-5A8D-4114-BE7A-B5DFB5E5EC9C}"/>
              </a:ext>
            </a:extLst>
          </p:cNvPr>
          <p:cNvPicPr>
            <a:picLocks noChangeAspect="1" noChangeArrowheads="1"/>
          </p:cNvPicPr>
          <p:nvPr/>
        </p:nvPicPr>
        <p:blipFill rotWithShape="1">
          <a:blip r:embed="rId20">
            <a:extLst>
              <a:ext uri="{BEBA8EAE-BF5A-486C-A8C5-ECC9F3942E4B}">
                <a14:imgProps xmlns:a14="http://schemas.microsoft.com/office/drawing/2010/main">
                  <a14:imgLayer r:embed="rId21">
                    <a14:imgEffect>
                      <a14:colorTemperature colorTemp="5260"/>
                    </a14:imgEffect>
                    <a14:imgEffect>
                      <a14:saturation sat="157000"/>
                    </a14:imgEffect>
                    <a14:imgEffect>
                      <a14:brightnessContrast bright="9000" contrast="-39000"/>
                    </a14:imgEffect>
                  </a14:imgLayer>
                </a14:imgProps>
              </a:ext>
              <a:ext uri="{28A0092B-C50C-407E-A947-70E740481C1C}">
                <a14:useLocalDpi xmlns:a14="http://schemas.microsoft.com/office/drawing/2010/main" val="0"/>
              </a:ext>
            </a:extLst>
          </a:blip>
          <a:srcRect l="24239" t="133" r="23748" b="1852"/>
          <a:stretch/>
        </p:blipFill>
        <p:spPr bwMode="auto">
          <a:xfrm>
            <a:off x="6311497" y="2543801"/>
            <a:ext cx="2206936" cy="2772542"/>
          </a:xfrm>
          <a:prstGeom prst="roundRect">
            <a:avLst>
              <a:gd name="adj" fmla="val 4141"/>
            </a:avLst>
          </a:prstGeom>
          <a:noFill/>
          <a:ln w="12700">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a:effectLst>
            <a:glow rad="2032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48" name="Graphic 24">
            <a:extLst>
              <a:ext uri="{FF2B5EF4-FFF2-40B4-BE49-F238E27FC236}">
                <a16:creationId xmlns:a16="http://schemas.microsoft.com/office/drawing/2014/main" id="{3E4B279A-B653-4621-B8DA-F9BFBAEC2C2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19503" y="5342318"/>
            <a:ext cx="307861" cy="30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52">
            <a:extLst>
              <a:ext uri="{FF2B5EF4-FFF2-40B4-BE49-F238E27FC236}">
                <a16:creationId xmlns:a16="http://schemas.microsoft.com/office/drawing/2014/main" id="{77DF93C4-A984-4E68-85DC-F05A4EAAFDD3}"/>
              </a:ext>
            </a:extLst>
          </p:cNvPr>
          <p:cNvGrpSpPr/>
          <p:nvPr/>
        </p:nvGrpSpPr>
        <p:grpSpPr>
          <a:xfrm>
            <a:off x="634583" y="1597254"/>
            <a:ext cx="2539762" cy="4396086"/>
            <a:chOff x="282814" y="1860394"/>
            <a:chExt cx="2539762" cy="3434214"/>
          </a:xfrm>
          <a:solidFill>
            <a:schemeClr val="accent1"/>
          </a:solidFill>
        </p:grpSpPr>
        <p:sp>
          <p:nvSpPr>
            <p:cNvPr id="55" name="Rectangle: Rounded Corners 54">
              <a:extLst>
                <a:ext uri="{FF2B5EF4-FFF2-40B4-BE49-F238E27FC236}">
                  <a16:creationId xmlns:a16="http://schemas.microsoft.com/office/drawing/2014/main" id="{82E7F4C5-E5AD-4280-9B18-B54001B0D660}"/>
                </a:ext>
              </a:extLst>
            </p:cNvPr>
            <p:cNvSpPr/>
            <p:nvPr/>
          </p:nvSpPr>
          <p:spPr>
            <a:xfrm>
              <a:off x="282814" y="4557576"/>
              <a:ext cx="2539761" cy="737032"/>
            </a:xfrm>
            <a:prstGeom prst="roundRect">
              <a:avLst>
                <a:gd name="adj" fmla="val 9600"/>
              </a:avLst>
            </a:prstGeom>
            <a:grpFill/>
            <a:ln w="3175">
              <a:solidFill>
                <a:schemeClr val="accent2"/>
              </a:solid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Continually assess compliance status</a:t>
              </a:r>
              <a:endParaRPr lang="en-US" sz="2000" dirty="0">
                <a:solidFill>
                  <a:schemeClr val="bg1"/>
                </a:solidFill>
              </a:endParaRPr>
            </a:p>
          </p:txBody>
        </p:sp>
        <p:sp>
          <p:nvSpPr>
            <p:cNvPr id="57" name="Rectangle: Rounded Corners 56">
              <a:extLst>
                <a:ext uri="{FF2B5EF4-FFF2-40B4-BE49-F238E27FC236}">
                  <a16:creationId xmlns:a16="http://schemas.microsoft.com/office/drawing/2014/main" id="{8BE65265-47BA-43BF-AB41-6C596E6B96B1}"/>
                </a:ext>
              </a:extLst>
            </p:cNvPr>
            <p:cNvSpPr/>
            <p:nvPr/>
          </p:nvSpPr>
          <p:spPr>
            <a:xfrm>
              <a:off x="282814" y="3653404"/>
              <a:ext cx="2539761" cy="737029"/>
            </a:xfrm>
            <a:prstGeom prst="roundRect">
              <a:avLst>
                <a:gd name="adj" fmla="val 9347"/>
              </a:avLst>
            </a:prstGeom>
            <a:grpFill/>
            <a:ln w="3175">
              <a:solidFill>
                <a:schemeClr val="accent2"/>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Automate security best practices</a:t>
              </a:r>
              <a:endParaRPr lang="en-US" sz="2000" dirty="0">
                <a:solidFill>
                  <a:schemeClr val="bg1"/>
                </a:solidFill>
              </a:endParaRPr>
            </a:p>
          </p:txBody>
        </p:sp>
        <p:sp>
          <p:nvSpPr>
            <p:cNvPr id="58" name="Rectangle: Rounded Corners 57">
              <a:extLst>
                <a:ext uri="{FF2B5EF4-FFF2-40B4-BE49-F238E27FC236}">
                  <a16:creationId xmlns:a16="http://schemas.microsoft.com/office/drawing/2014/main" id="{581C6A44-A2D7-48C3-A311-9F23EEB397F7}"/>
                </a:ext>
              </a:extLst>
            </p:cNvPr>
            <p:cNvSpPr/>
            <p:nvPr/>
          </p:nvSpPr>
          <p:spPr>
            <a:xfrm>
              <a:off x="282814" y="2749234"/>
              <a:ext cx="2539762" cy="737027"/>
            </a:xfrm>
            <a:prstGeom prst="roundRect">
              <a:avLst>
                <a:gd name="adj" fmla="val 9600"/>
              </a:avLst>
            </a:prstGeom>
            <a:grpFill/>
            <a:ln w="3175">
              <a:solidFill>
                <a:schemeClr val="accent2"/>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bg1"/>
                  </a:solidFill>
                </a:rPr>
                <a:t>Automate build pipeline security</a:t>
              </a:r>
              <a:endParaRPr lang="en-US" sz="2000" dirty="0">
                <a:solidFill>
                  <a:schemeClr val="bg1"/>
                </a:solidFill>
              </a:endParaRPr>
            </a:p>
          </p:txBody>
        </p:sp>
        <p:sp>
          <p:nvSpPr>
            <p:cNvPr id="60" name="Rectangle: Rounded Corners 59">
              <a:extLst>
                <a:ext uri="{FF2B5EF4-FFF2-40B4-BE49-F238E27FC236}">
                  <a16:creationId xmlns:a16="http://schemas.microsoft.com/office/drawing/2014/main" id="{FEBAB0CE-5CD0-494A-B8DF-C2EFE4BAB736}"/>
                </a:ext>
              </a:extLst>
            </p:cNvPr>
            <p:cNvSpPr/>
            <p:nvPr/>
          </p:nvSpPr>
          <p:spPr>
            <a:xfrm>
              <a:off x="282814" y="1860394"/>
              <a:ext cx="2539762" cy="737027"/>
            </a:xfrm>
            <a:prstGeom prst="roundRect">
              <a:avLst>
                <a:gd name="adj" fmla="val 9600"/>
              </a:avLst>
            </a:prstGeom>
            <a:grpFill/>
            <a:ln w="3175">
              <a:solidFill>
                <a:schemeClr val="accent2"/>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rPr>
                <a:t>Enable traceability</a:t>
              </a:r>
            </a:p>
          </p:txBody>
        </p:sp>
      </p:grpSp>
    </p:spTree>
    <p:extLst>
      <p:ext uri="{BB962C8B-B14F-4D97-AF65-F5344CB8AC3E}">
        <p14:creationId xmlns:p14="http://schemas.microsoft.com/office/powerpoint/2010/main" val="2272209801"/>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9">
            <a:extLst>
              <a:ext uri="{FF2B5EF4-FFF2-40B4-BE49-F238E27FC236}">
                <a16:creationId xmlns:a16="http://schemas.microsoft.com/office/drawing/2014/main" id="{F2E7BABA-1112-4AC0-BD4B-7CAC389D2DC8}"/>
              </a:ext>
            </a:extLst>
          </p:cNvPr>
          <p:cNvSpPr/>
          <p:nvPr/>
        </p:nvSpPr>
        <p:spPr>
          <a:xfrm>
            <a:off x="1744426" y="1362427"/>
            <a:ext cx="9760700" cy="4849390"/>
          </a:xfrm>
          <a:prstGeom prst="roundRect">
            <a:avLst>
              <a:gd name="adj" fmla="val 3857"/>
            </a:avLst>
          </a:prstGeom>
          <a:solidFill>
            <a:schemeClr val="tx2"/>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ADB313BD-F075-439B-BD9B-8BF2E0FD5A71}"/>
              </a:ext>
            </a:extLst>
          </p:cNvPr>
          <p:cNvSpPr/>
          <p:nvPr/>
        </p:nvSpPr>
        <p:spPr>
          <a:xfrm>
            <a:off x="3648871" y="1472346"/>
            <a:ext cx="7666829" cy="4629550"/>
          </a:xfrm>
          <a:prstGeom prst="roundRect">
            <a:avLst>
              <a:gd name="adj" fmla="val 4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C0A18-7D6C-4A3F-9072-EB8D5A165926}"/>
              </a:ext>
            </a:extLst>
          </p:cNvPr>
          <p:cNvSpPr>
            <a:spLocks noGrp="1"/>
          </p:cNvSpPr>
          <p:nvPr>
            <p:ph type="title"/>
          </p:nvPr>
        </p:nvSpPr>
        <p:spPr/>
        <p:txBody>
          <a:bodyPr/>
          <a:lstStyle/>
          <a:p>
            <a:r>
              <a:rPr lang="en-GB" dirty="0"/>
              <a:t>Visualise hidden Security Threats</a:t>
            </a:r>
            <a:endParaRPr lang="en-US" dirty="0"/>
          </a:p>
        </p:txBody>
      </p:sp>
      <p:grpSp>
        <p:nvGrpSpPr>
          <p:cNvPr id="11" name="Group 10">
            <a:extLst>
              <a:ext uri="{FF2B5EF4-FFF2-40B4-BE49-F238E27FC236}">
                <a16:creationId xmlns:a16="http://schemas.microsoft.com/office/drawing/2014/main" id="{1794E1DF-820A-4E3F-8220-499BCFAF2FF6}"/>
              </a:ext>
            </a:extLst>
          </p:cNvPr>
          <p:cNvGrpSpPr/>
          <p:nvPr/>
        </p:nvGrpSpPr>
        <p:grpSpPr>
          <a:xfrm>
            <a:off x="634583" y="1525824"/>
            <a:ext cx="2539762" cy="4396086"/>
            <a:chOff x="282814" y="2749234"/>
            <a:chExt cx="2539762" cy="2545374"/>
          </a:xfrm>
          <a:solidFill>
            <a:srgbClr val="005BCB"/>
          </a:solidFill>
        </p:grpSpPr>
        <p:sp useBgFill="1">
          <p:nvSpPr>
            <p:cNvPr id="12" name="Rectangle 11">
              <a:extLst>
                <a:ext uri="{FF2B5EF4-FFF2-40B4-BE49-F238E27FC236}">
                  <a16:creationId xmlns:a16="http://schemas.microsoft.com/office/drawing/2014/main" id="{2D23EA2A-6691-4689-ADE2-F09F93A60547}"/>
                </a:ext>
              </a:extLst>
            </p:cNvPr>
            <p:cNvSpPr/>
            <p:nvPr/>
          </p:nvSpPr>
          <p:spPr>
            <a:xfrm>
              <a:off x="282814" y="4557576"/>
              <a:ext cx="2539761" cy="737032"/>
            </a:xfrm>
            <a:prstGeom prst="roundRect">
              <a:avLst/>
            </a:prstGeom>
            <a:ln w="3175">
              <a:solidFill>
                <a:schemeClr val="accent1"/>
              </a:solid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accent1">
                      <a:lumMod val="20000"/>
                      <a:lumOff val="80000"/>
                    </a:schemeClr>
                  </a:solidFill>
                </a:rPr>
                <a:t>Employ a range of remediation tools</a:t>
              </a:r>
              <a:endParaRPr lang="en-US" sz="2000" dirty="0">
                <a:solidFill>
                  <a:schemeClr val="accent1">
                    <a:lumMod val="20000"/>
                    <a:lumOff val="80000"/>
                  </a:schemeClr>
                </a:solidFill>
              </a:endParaRPr>
            </a:p>
          </p:txBody>
        </p:sp>
        <p:sp useBgFill="1">
          <p:nvSpPr>
            <p:cNvPr id="13" name="Rectangle 12">
              <a:extLst>
                <a:ext uri="{FF2B5EF4-FFF2-40B4-BE49-F238E27FC236}">
                  <a16:creationId xmlns:a16="http://schemas.microsoft.com/office/drawing/2014/main" id="{7F5F2F14-8ED7-47C1-A8AB-2D2F31E01DF7}"/>
                </a:ext>
              </a:extLst>
            </p:cNvPr>
            <p:cNvSpPr/>
            <p:nvPr/>
          </p:nvSpPr>
          <p:spPr>
            <a:xfrm>
              <a:off x="282814" y="3653404"/>
              <a:ext cx="2539761" cy="737029"/>
            </a:xfrm>
            <a:prstGeom prst="roundRect">
              <a:avLst/>
            </a:prstGeom>
            <a:ln w="3175">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accent1">
                      <a:lumMod val="20000"/>
                      <a:lumOff val="80000"/>
                    </a:schemeClr>
                  </a:solidFill>
                </a:rPr>
                <a:t>Identify, group, and prioritize risks</a:t>
              </a:r>
            </a:p>
          </p:txBody>
        </p:sp>
        <p:sp>
          <p:nvSpPr>
            <p:cNvPr id="14" name="Rectangle 13">
              <a:extLst>
                <a:ext uri="{FF2B5EF4-FFF2-40B4-BE49-F238E27FC236}">
                  <a16:creationId xmlns:a16="http://schemas.microsoft.com/office/drawing/2014/main" id="{421FB427-206D-4BBC-922A-48CC9CD5ADAF}"/>
                </a:ext>
              </a:extLst>
            </p:cNvPr>
            <p:cNvSpPr/>
            <p:nvPr/>
          </p:nvSpPr>
          <p:spPr>
            <a:xfrm>
              <a:off x="282814" y="2749234"/>
              <a:ext cx="2539762" cy="737027"/>
            </a:xfrm>
            <a:prstGeom prst="roundRect">
              <a:avLst/>
            </a:prstGeom>
            <a:grpFill/>
            <a:ln w="12700">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chemeClr val="bg1"/>
                  </a:solidFill>
                </a:rPr>
                <a:t>Automate network visualization</a:t>
              </a:r>
            </a:p>
          </p:txBody>
        </p:sp>
      </p:grpSp>
      <p:pic>
        <p:nvPicPr>
          <p:cNvPr id="15" name="Picture 2" descr="image001">
            <a:extLst>
              <a:ext uri="{FF2B5EF4-FFF2-40B4-BE49-F238E27FC236}">
                <a16:creationId xmlns:a16="http://schemas.microsoft.com/office/drawing/2014/main" id="{E9C16393-EB47-4E6B-B16A-0CA9D3BCC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3" t="24338" r="18368"/>
          <a:stretch/>
        </p:blipFill>
        <p:spPr bwMode="auto">
          <a:xfrm>
            <a:off x="3872614" y="1744790"/>
            <a:ext cx="4324756" cy="240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44375883-B039-42D0-AF8B-4E89673A804C}"/>
              </a:ext>
            </a:extLst>
          </p:cNvPr>
          <p:cNvPicPr>
            <a:picLocks noChangeAspect="1"/>
          </p:cNvPicPr>
          <p:nvPr/>
        </p:nvPicPr>
        <p:blipFill rotWithShape="1">
          <a:blip r:embed="rId4"/>
          <a:srcRect t="34112" b="34112"/>
          <a:stretch/>
        </p:blipFill>
        <p:spPr>
          <a:xfrm>
            <a:off x="7190869" y="3670481"/>
            <a:ext cx="734143" cy="233280"/>
          </a:xfrm>
          <a:prstGeom prst="rect">
            <a:avLst/>
          </a:prstGeom>
        </p:spPr>
      </p:pic>
      <p:pic>
        <p:nvPicPr>
          <p:cNvPr id="5" name="Picture 4">
            <a:extLst>
              <a:ext uri="{FF2B5EF4-FFF2-40B4-BE49-F238E27FC236}">
                <a16:creationId xmlns:a16="http://schemas.microsoft.com/office/drawing/2014/main" id="{704A46E0-5585-4164-93A3-14676580FC2B}"/>
              </a:ext>
            </a:extLst>
          </p:cNvPr>
          <p:cNvPicPr>
            <a:picLocks noChangeAspect="1"/>
          </p:cNvPicPr>
          <p:nvPr/>
        </p:nvPicPr>
        <p:blipFill>
          <a:blip r:embed="rId5"/>
          <a:stretch>
            <a:fillRect/>
          </a:stretch>
        </p:blipFill>
        <p:spPr>
          <a:xfrm>
            <a:off x="5350401" y="4154614"/>
            <a:ext cx="1656346" cy="1686956"/>
          </a:xfrm>
          <a:prstGeom prst="rect">
            <a:avLst/>
          </a:prstGeom>
        </p:spPr>
      </p:pic>
      <p:pic>
        <p:nvPicPr>
          <p:cNvPr id="6" name="Picture 5">
            <a:extLst>
              <a:ext uri="{FF2B5EF4-FFF2-40B4-BE49-F238E27FC236}">
                <a16:creationId xmlns:a16="http://schemas.microsoft.com/office/drawing/2014/main" id="{787F8CB2-C44B-4C7D-BF5A-D51118D0441A}"/>
              </a:ext>
            </a:extLst>
          </p:cNvPr>
          <p:cNvPicPr>
            <a:picLocks noChangeAspect="1"/>
          </p:cNvPicPr>
          <p:nvPr/>
        </p:nvPicPr>
        <p:blipFill>
          <a:blip r:embed="rId6"/>
          <a:stretch>
            <a:fillRect/>
          </a:stretch>
        </p:blipFill>
        <p:spPr>
          <a:xfrm>
            <a:off x="8415392" y="2756732"/>
            <a:ext cx="2592292" cy="2409825"/>
          </a:xfrm>
          <a:prstGeom prst="rect">
            <a:avLst/>
          </a:prstGeom>
        </p:spPr>
      </p:pic>
      <p:pic>
        <p:nvPicPr>
          <p:cNvPr id="20" name="Picture 19">
            <a:extLst>
              <a:ext uri="{FF2B5EF4-FFF2-40B4-BE49-F238E27FC236}">
                <a16:creationId xmlns:a16="http://schemas.microsoft.com/office/drawing/2014/main" id="{D46E1E7F-A722-4087-8205-2078D3079FEA}"/>
              </a:ext>
            </a:extLst>
          </p:cNvPr>
          <p:cNvPicPr>
            <a:picLocks noChangeAspect="1"/>
          </p:cNvPicPr>
          <p:nvPr/>
        </p:nvPicPr>
        <p:blipFill>
          <a:blip r:embed="rId7"/>
          <a:stretch>
            <a:fillRect/>
          </a:stretch>
        </p:blipFill>
        <p:spPr>
          <a:xfrm>
            <a:off x="9946008" y="4360320"/>
            <a:ext cx="691913" cy="414067"/>
          </a:xfrm>
          <a:prstGeom prst="rect">
            <a:avLst/>
          </a:prstGeom>
        </p:spPr>
      </p:pic>
      <p:pic>
        <p:nvPicPr>
          <p:cNvPr id="8" name="Picture 7" descr="Logo, icon&#10;&#10;Description automatically generated">
            <a:extLst>
              <a:ext uri="{FF2B5EF4-FFF2-40B4-BE49-F238E27FC236}">
                <a16:creationId xmlns:a16="http://schemas.microsoft.com/office/drawing/2014/main" id="{6A1570E0-8A7F-4EF7-9052-B2436ACBD0F4}"/>
              </a:ext>
            </a:extLst>
          </p:cNvPr>
          <p:cNvPicPr>
            <a:picLocks noChangeAspect="1"/>
          </p:cNvPicPr>
          <p:nvPr/>
        </p:nvPicPr>
        <p:blipFill>
          <a:blip r:embed="rId8"/>
          <a:stretch>
            <a:fillRect/>
          </a:stretch>
        </p:blipFill>
        <p:spPr>
          <a:xfrm>
            <a:off x="6946364" y="4464544"/>
            <a:ext cx="867566" cy="867566"/>
          </a:xfrm>
          <a:prstGeom prst="rect">
            <a:avLst/>
          </a:prstGeom>
        </p:spPr>
      </p:pic>
    </p:spTree>
    <p:extLst>
      <p:ext uri="{BB962C8B-B14F-4D97-AF65-F5344CB8AC3E}">
        <p14:creationId xmlns:p14="http://schemas.microsoft.com/office/powerpoint/2010/main" val="2784281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9">
            <a:extLst>
              <a:ext uri="{FF2B5EF4-FFF2-40B4-BE49-F238E27FC236}">
                <a16:creationId xmlns:a16="http://schemas.microsoft.com/office/drawing/2014/main" id="{00B17F13-199F-432C-B5C5-A27EF9CDFCA6}"/>
              </a:ext>
            </a:extLst>
          </p:cNvPr>
          <p:cNvSpPr/>
          <p:nvPr/>
        </p:nvSpPr>
        <p:spPr>
          <a:xfrm>
            <a:off x="1744426" y="1362427"/>
            <a:ext cx="9760700" cy="4849390"/>
          </a:xfrm>
          <a:prstGeom prst="roundRect">
            <a:avLst>
              <a:gd name="adj" fmla="val 3857"/>
            </a:avLst>
          </a:prstGeom>
          <a:solidFill>
            <a:schemeClr val="tx2"/>
          </a:soli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C0A18-7D6C-4A3F-9072-EB8D5A165926}"/>
              </a:ext>
            </a:extLst>
          </p:cNvPr>
          <p:cNvSpPr>
            <a:spLocks noGrp="1"/>
          </p:cNvSpPr>
          <p:nvPr>
            <p:ph type="title"/>
          </p:nvPr>
        </p:nvSpPr>
        <p:spPr/>
        <p:txBody>
          <a:bodyPr/>
          <a:lstStyle/>
          <a:p>
            <a:r>
              <a:rPr lang="en-GB" dirty="0"/>
              <a:t>Automate and Simplify Security Controls</a:t>
            </a:r>
            <a:endParaRPr lang="en-US" dirty="0"/>
          </a:p>
        </p:txBody>
      </p:sp>
      <p:grpSp>
        <p:nvGrpSpPr>
          <p:cNvPr id="12" name="Group 11">
            <a:extLst>
              <a:ext uri="{FF2B5EF4-FFF2-40B4-BE49-F238E27FC236}">
                <a16:creationId xmlns:a16="http://schemas.microsoft.com/office/drawing/2014/main" id="{3F534A29-3865-407A-A50B-A9ED5817C434}"/>
              </a:ext>
            </a:extLst>
          </p:cNvPr>
          <p:cNvGrpSpPr/>
          <p:nvPr/>
        </p:nvGrpSpPr>
        <p:grpSpPr>
          <a:xfrm>
            <a:off x="634583" y="1525824"/>
            <a:ext cx="2539762" cy="4396086"/>
            <a:chOff x="282814" y="2749234"/>
            <a:chExt cx="2539762" cy="2545374"/>
          </a:xfrm>
        </p:grpSpPr>
        <p:sp useBgFill="1">
          <p:nvSpPr>
            <p:cNvPr id="13" name="Rectangle 12">
              <a:extLst>
                <a:ext uri="{FF2B5EF4-FFF2-40B4-BE49-F238E27FC236}">
                  <a16:creationId xmlns:a16="http://schemas.microsoft.com/office/drawing/2014/main" id="{0E56738E-10BD-424A-9678-A544191ACE54}"/>
                </a:ext>
              </a:extLst>
            </p:cNvPr>
            <p:cNvSpPr/>
            <p:nvPr/>
          </p:nvSpPr>
          <p:spPr>
            <a:xfrm>
              <a:off x="282814" y="4557576"/>
              <a:ext cx="2539761" cy="737032"/>
            </a:xfrm>
            <a:prstGeom prst="roundRect">
              <a:avLst/>
            </a:prstGeom>
            <a:ln w="3175">
              <a:solidFill>
                <a:schemeClr val="accent1"/>
              </a:solid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accent1">
                      <a:lumMod val="20000"/>
                      <a:lumOff val="80000"/>
                    </a:schemeClr>
                  </a:solidFill>
                </a:rPr>
                <a:t>Employ a range of remediation tools</a:t>
              </a:r>
              <a:endParaRPr lang="en-US" sz="20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6F859647-B107-47D6-930F-DF01869FC79B}"/>
                </a:ext>
              </a:extLst>
            </p:cNvPr>
            <p:cNvSpPr/>
            <p:nvPr/>
          </p:nvSpPr>
          <p:spPr>
            <a:xfrm>
              <a:off x="282814" y="3653404"/>
              <a:ext cx="2539761" cy="737029"/>
            </a:xfrm>
            <a:prstGeom prst="roundRect">
              <a:avLst/>
            </a:prstGeom>
            <a:solidFill>
              <a:schemeClr val="accent1"/>
            </a:solidFill>
            <a:ln w="12700">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chemeClr val="bg1"/>
                  </a:solidFill>
                </a:rPr>
                <a:t>Identify, group, and prioritize risks</a:t>
              </a:r>
            </a:p>
          </p:txBody>
        </p:sp>
        <p:sp useBgFill="1">
          <p:nvSpPr>
            <p:cNvPr id="15" name="Rectangle 14">
              <a:extLst>
                <a:ext uri="{FF2B5EF4-FFF2-40B4-BE49-F238E27FC236}">
                  <a16:creationId xmlns:a16="http://schemas.microsoft.com/office/drawing/2014/main" id="{7C906CFC-E8BF-4FE8-ACAB-E69DFCBA4008}"/>
                </a:ext>
              </a:extLst>
            </p:cNvPr>
            <p:cNvSpPr/>
            <p:nvPr/>
          </p:nvSpPr>
          <p:spPr>
            <a:xfrm>
              <a:off x="282814" y="2749234"/>
              <a:ext cx="2539762" cy="737027"/>
            </a:xfrm>
            <a:prstGeom prst="roundRect">
              <a:avLst/>
            </a:prstGeom>
            <a:ln w="3175">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accent1">
                      <a:lumMod val="20000"/>
                      <a:lumOff val="80000"/>
                    </a:schemeClr>
                  </a:solidFill>
                </a:rPr>
                <a:t>Automate network and visualization</a:t>
              </a:r>
            </a:p>
          </p:txBody>
        </p:sp>
      </p:grpSp>
      <p:grpSp>
        <p:nvGrpSpPr>
          <p:cNvPr id="18" name="Group 17">
            <a:extLst>
              <a:ext uri="{FF2B5EF4-FFF2-40B4-BE49-F238E27FC236}">
                <a16:creationId xmlns:a16="http://schemas.microsoft.com/office/drawing/2014/main" id="{9B34539E-1F99-4A3D-AEB5-FA37201BACBD}"/>
              </a:ext>
            </a:extLst>
          </p:cNvPr>
          <p:cNvGrpSpPr/>
          <p:nvPr/>
        </p:nvGrpSpPr>
        <p:grpSpPr>
          <a:xfrm>
            <a:off x="3391180" y="529428"/>
            <a:ext cx="7903808" cy="3631645"/>
            <a:chOff x="136351" y="505397"/>
            <a:chExt cx="7903808" cy="3631646"/>
          </a:xfrm>
        </p:grpSpPr>
        <p:sp>
          <p:nvSpPr>
            <p:cNvPr id="19" name="Title 3">
              <a:extLst>
                <a:ext uri="{FF2B5EF4-FFF2-40B4-BE49-F238E27FC236}">
                  <a16:creationId xmlns:a16="http://schemas.microsoft.com/office/drawing/2014/main" id="{464EFA7B-527F-496F-A309-B0C7825D6608}"/>
                </a:ext>
              </a:extLst>
            </p:cNvPr>
            <p:cNvSpPr txBox="1">
              <a:spLocks/>
            </p:cNvSpPr>
            <p:nvPr/>
          </p:nvSpPr>
          <p:spPr>
            <a:xfrm>
              <a:off x="1151536" y="1765184"/>
              <a:ext cx="6888623" cy="2129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chemeClr val="accent1">
                      <a:lumMod val="20000"/>
                      <a:lumOff val="80000"/>
                    </a:schemeClr>
                  </a:solidFill>
                  <a:latin typeface="Calibri" charset="0"/>
                  <a:ea typeface="Calibri" charset="0"/>
                  <a:cs typeface="Calibri" charset="0"/>
                </a:defRPr>
              </a:lvl1pPr>
            </a:lstStyle>
            <a:p>
              <a:pPr defTabSz="1219170">
                <a:lnSpc>
                  <a:spcPct val="113000"/>
                </a:lnSpc>
              </a:pPr>
              <a:r>
                <a:rPr lang="en-US" sz="2800" b="0" i="1" dirty="0">
                  <a:solidFill>
                    <a:srgbClr val="FFFFFF"/>
                  </a:solidFill>
                </a:rPr>
                <a:t>Cloud Optix makes it easy for us to check activity and proactively prevent risks as needed, so our employees can use cloud resources flexibly and safely.” </a:t>
              </a:r>
            </a:p>
          </p:txBody>
        </p:sp>
        <p:sp>
          <p:nvSpPr>
            <p:cNvPr id="20" name="TextBox 19">
              <a:extLst>
                <a:ext uri="{FF2B5EF4-FFF2-40B4-BE49-F238E27FC236}">
                  <a16:creationId xmlns:a16="http://schemas.microsoft.com/office/drawing/2014/main" id="{7414FD8F-5D3E-49F2-BF46-0ED07B04928E}"/>
                </a:ext>
              </a:extLst>
            </p:cNvPr>
            <p:cNvSpPr txBox="1"/>
            <p:nvPr/>
          </p:nvSpPr>
          <p:spPr>
            <a:xfrm rot="10800000">
              <a:off x="451391" y="505397"/>
              <a:ext cx="952920" cy="2646879"/>
            </a:xfrm>
            <a:prstGeom prst="rect">
              <a:avLst/>
            </a:prstGeom>
            <a:noFill/>
          </p:spPr>
          <p:txBody>
            <a:bodyPr wrap="square" rtlCol="0">
              <a:spAutoFit/>
            </a:bodyPr>
            <a:lstStyle/>
            <a:p>
              <a:pPr defTabSz="914377">
                <a:defRPr/>
              </a:pPr>
              <a:r>
                <a:rPr lang="en-US" sz="16600" i="1" kern="0" dirty="0">
                  <a:solidFill>
                    <a:srgbClr val="FFFFFF">
                      <a:lumMod val="65000"/>
                    </a:srgbClr>
                  </a:solidFill>
                  <a:latin typeface="Arial" charset="0"/>
                  <a:ea typeface="Arial" charset="0"/>
                  <a:cs typeface="Arial" charset="0"/>
                </a:rPr>
                <a:t>“</a:t>
              </a:r>
            </a:p>
          </p:txBody>
        </p:sp>
        <p:sp>
          <p:nvSpPr>
            <p:cNvPr id="21" name="TextBox 20">
              <a:extLst>
                <a:ext uri="{FF2B5EF4-FFF2-40B4-BE49-F238E27FC236}">
                  <a16:creationId xmlns:a16="http://schemas.microsoft.com/office/drawing/2014/main" id="{4D0279C2-C1EE-4B55-8849-A3A68F8CD872}"/>
                </a:ext>
              </a:extLst>
            </p:cNvPr>
            <p:cNvSpPr txBox="1"/>
            <p:nvPr/>
          </p:nvSpPr>
          <p:spPr>
            <a:xfrm>
              <a:off x="2421679" y="3829266"/>
              <a:ext cx="5618480" cy="307777"/>
            </a:xfrm>
            <a:prstGeom prst="rect">
              <a:avLst/>
            </a:prstGeom>
            <a:noFill/>
          </p:spPr>
          <p:txBody>
            <a:bodyPr wrap="square" rtlCol="0">
              <a:spAutoFit/>
            </a:bodyPr>
            <a:lstStyle/>
            <a:p>
              <a:pPr algn="r" defTabSz="914377">
                <a:defRPr/>
              </a:pPr>
              <a:r>
                <a:rPr lang="en-US" sz="1400" i="1" dirty="0">
                  <a:solidFill>
                    <a:srgbClr val="FFFFFF">
                      <a:lumMod val="75000"/>
                    </a:srgbClr>
                  </a:solidFill>
                </a:rPr>
                <a:t>Jan Van Moere, Network &amp; Security Engineer at Niko</a:t>
              </a:r>
              <a:endParaRPr lang="en-US" sz="1400" i="1" dirty="0">
                <a:solidFill>
                  <a:srgbClr val="FFFFFF">
                    <a:lumMod val="75000"/>
                  </a:srgbClr>
                </a:solidFill>
                <a:latin typeface="Calibri" panose="020F0502020204030204"/>
              </a:endParaRPr>
            </a:p>
          </p:txBody>
        </p:sp>
        <p:sp>
          <p:nvSpPr>
            <p:cNvPr id="22" name="TextBox 21">
              <a:extLst>
                <a:ext uri="{FF2B5EF4-FFF2-40B4-BE49-F238E27FC236}">
                  <a16:creationId xmlns:a16="http://schemas.microsoft.com/office/drawing/2014/main" id="{58055AAB-C343-42BF-8399-AB1906B866C2}"/>
                </a:ext>
              </a:extLst>
            </p:cNvPr>
            <p:cNvSpPr txBox="1"/>
            <p:nvPr/>
          </p:nvSpPr>
          <p:spPr>
            <a:xfrm>
              <a:off x="136351" y="1174574"/>
              <a:ext cx="952920" cy="2646879"/>
            </a:xfrm>
            <a:prstGeom prst="rect">
              <a:avLst/>
            </a:prstGeom>
            <a:noFill/>
          </p:spPr>
          <p:txBody>
            <a:bodyPr wrap="square" rtlCol="0">
              <a:spAutoFit/>
            </a:bodyPr>
            <a:lstStyle/>
            <a:p>
              <a:pPr defTabSz="914377">
                <a:defRPr/>
              </a:pPr>
              <a:r>
                <a:rPr lang="en-US" sz="16600" i="1" kern="0" dirty="0">
                  <a:solidFill>
                    <a:srgbClr val="FFFFFF"/>
                  </a:solidFill>
                  <a:latin typeface="Arial" charset="0"/>
                  <a:ea typeface="Arial" charset="0"/>
                  <a:cs typeface="Arial" charset="0"/>
                </a:rPr>
                <a:t>“</a:t>
              </a:r>
            </a:p>
          </p:txBody>
        </p:sp>
      </p:grpSp>
      <p:pic>
        <p:nvPicPr>
          <p:cNvPr id="28" name="Picture 8" descr="Niko Group - Savaco">
            <a:extLst>
              <a:ext uri="{FF2B5EF4-FFF2-40B4-BE49-F238E27FC236}">
                <a16:creationId xmlns:a16="http://schemas.microsoft.com/office/drawing/2014/main" id="{5EBC3F56-389F-48CF-8F48-513540A00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0" y="4474352"/>
            <a:ext cx="3382888" cy="1527756"/>
          </a:xfrm>
          <a:prstGeom prst="roundRect">
            <a:avLst>
              <a:gd name="adj" fmla="val 796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7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oftware remediation graphic">
            <a:extLst>
              <a:ext uri="{FF2B5EF4-FFF2-40B4-BE49-F238E27FC236}">
                <a16:creationId xmlns:a16="http://schemas.microsoft.com/office/drawing/2014/main" id="{C94C6C34-6C53-432C-A1E3-0D94A8FDF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41"/>
          <a:stretch/>
        </p:blipFill>
        <p:spPr bwMode="auto">
          <a:xfrm>
            <a:off x="4191752" y="1362427"/>
            <a:ext cx="7076323" cy="4849390"/>
          </a:xfrm>
          <a:prstGeom prst="rect">
            <a:avLst/>
          </a:prstGeom>
          <a:gradFill flip="none" rotWithShape="1">
            <a:gsLst>
              <a:gs pos="0">
                <a:srgbClr val="00193C"/>
              </a:gs>
              <a:gs pos="100000">
                <a:srgbClr val="00193C"/>
              </a:gs>
            </a:gsLst>
            <a:lin ang="2700000" scaled="1"/>
            <a:tileRect/>
          </a:gradFill>
        </p:spPr>
      </p:pic>
      <p:sp>
        <p:nvSpPr>
          <p:cNvPr id="14" name="Rounded Rectangle 19">
            <a:extLst>
              <a:ext uri="{FF2B5EF4-FFF2-40B4-BE49-F238E27FC236}">
                <a16:creationId xmlns:a16="http://schemas.microsoft.com/office/drawing/2014/main" id="{FDC28990-653B-43DC-9510-A50E51DE8898}"/>
              </a:ext>
            </a:extLst>
          </p:cNvPr>
          <p:cNvSpPr/>
          <p:nvPr/>
        </p:nvSpPr>
        <p:spPr>
          <a:xfrm rot="10800000">
            <a:off x="1699061" y="1362427"/>
            <a:ext cx="9760700" cy="4849390"/>
          </a:xfrm>
          <a:prstGeom prst="roundRect">
            <a:avLst>
              <a:gd name="adj" fmla="val 3857"/>
            </a:avLst>
          </a:prstGeom>
          <a:gradFill flip="none" rotWithShape="1">
            <a:gsLst>
              <a:gs pos="39000">
                <a:srgbClr val="00193C"/>
              </a:gs>
              <a:gs pos="65000">
                <a:srgbClr val="00193C">
                  <a:alpha val="20000"/>
                </a:srgbClr>
              </a:gs>
              <a:gs pos="92000">
                <a:srgbClr val="00193C">
                  <a:alpha val="80000"/>
                </a:srgbClr>
              </a:gs>
              <a:gs pos="100000">
                <a:srgbClr val="00193C"/>
              </a:gs>
            </a:gsLst>
            <a:lin ang="10800000" scaled="0"/>
            <a:tileRect/>
          </a:gradFill>
          <a:ln w="539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1C0A18-7D6C-4A3F-9072-EB8D5A165926}"/>
              </a:ext>
            </a:extLst>
          </p:cNvPr>
          <p:cNvSpPr>
            <a:spLocks noGrp="1"/>
          </p:cNvSpPr>
          <p:nvPr>
            <p:ph type="title"/>
          </p:nvPr>
        </p:nvSpPr>
        <p:spPr/>
        <p:txBody>
          <a:bodyPr/>
          <a:lstStyle/>
          <a:p>
            <a:r>
              <a:rPr lang="en-GB" dirty="0"/>
              <a:t>Automate and simplify security controls</a:t>
            </a:r>
            <a:endParaRPr lang="en-US" dirty="0"/>
          </a:p>
        </p:txBody>
      </p:sp>
      <p:pic>
        <p:nvPicPr>
          <p:cNvPr id="2066" name="Picture 18" descr="Image result for fix  icon png">
            <a:extLst>
              <a:ext uri="{FF2B5EF4-FFF2-40B4-BE49-F238E27FC236}">
                <a16:creationId xmlns:a16="http://schemas.microsoft.com/office/drawing/2014/main" id="{693DEC0E-91DB-42B7-9C5C-A4B8976FF9CD}"/>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158608" y="3705214"/>
            <a:ext cx="1394850" cy="140329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A099757-9529-4E56-94AC-D7905BDA4469}"/>
              </a:ext>
            </a:extLst>
          </p:cNvPr>
          <p:cNvGrpSpPr/>
          <p:nvPr/>
        </p:nvGrpSpPr>
        <p:grpSpPr>
          <a:xfrm>
            <a:off x="634583" y="1525824"/>
            <a:ext cx="2539762" cy="4396086"/>
            <a:chOff x="282814" y="2749234"/>
            <a:chExt cx="2539762" cy="2545374"/>
          </a:xfrm>
        </p:grpSpPr>
        <p:sp>
          <p:nvSpPr>
            <p:cNvPr id="11" name="Rectangle 10">
              <a:extLst>
                <a:ext uri="{FF2B5EF4-FFF2-40B4-BE49-F238E27FC236}">
                  <a16:creationId xmlns:a16="http://schemas.microsoft.com/office/drawing/2014/main" id="{5757B507-62B1-4A79-97D9-FB6043A11C67}"/>
                </a:ext>
              </a:extLst>
            </p:cNvPr>
            <p:cNvSpPr/>
            <p:nvPr/>
          </p:nvSpPr>
          <p:spPr>
            <a:xfrm>
              <a:off x="282814" y="4557576"/>
              <a:ext cx="2539761" cy="737032"/>
            </a:xfrm>
            <a:prstGeom prst="roundRect">
              <a:avLst/>
            </a:prstGeom>
            <a:solidFill>
              <a:schemeClr val="accent1"/>
            </a:solidFill>
            <a:ln w="12700">
              <a:solidFill>
                <a:schemeClr val="accent1"/>
              </a:solid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chemeClr val="bg1"/>
                  </a:solidFill>
                </a:rPr>
                <a:t>Employ a range of remediation tools</a:t>
              </a:r>
              <a:endParaRPr lang="en-US" sz="2000" b="1" dirty="0">
                <a:solidFill>
                  <a:schemeClr val="bg1"/>
                </a:solidFill>
              </a:endParaRPr>
            </a:p>
          </p:txBody>
        </p:sp>
        <p:sp useBgFill="1">
          <p:nvSpPr>
            <p:cNvPr id="12" name="Rectangle 11">
              <a:extLst>
                <a:ext uri="{FF2B5EF4-FFF2-40B4-BE49-F238E27FC236}">
                  <a16:creationId xmlns:a16="http://schemas.microsoft.com/office/drawing/2014/main" id="{7C2B1901-1890-4648-9973-EDFA13EE022E}"/>
                </a:ext>
              </a:extLst>
            </p:cNvPr>
            <p:cNvSpPr/>
            <p:nvPr/>
          </p:nvSpPr>
          <p:spPr>
            <a:xfrm>
              <a:off x="282814" y="3653404"/>
              <a:ext cx="2539761" cy="737029"/>
            </a:xfrm>
            <a:prstGeom prst="roundRect">
              <a:avLst/>
            </a:prstGeom>
            <a:ln w="3175">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chemeClr val="accent1">
                      <a:lumMod val="20000"/>
                      <a:lumOff val="80000"/>
                    </a:schemeClr>
                  </a:solidFill>
                </a:rPr>
                <a:t>Identify, group, and prioritize risks</a:t>
              </a:r>
            </a:p>
          </p:txBody>
        </p:sp>
        <p:sp useBgFill="1">
          <p:nvSpPr>
            <p:cNvPr id="13" name="Rectangle 12">
              <a:extLst>
                <a:ext uri="{FF2B5EF4-FFF2-40B4-BE49-F238E27FC236}">
                  <a16:creationId xmlns:a16="http://schemas.microsoft.com/office/drawing/2014/main" id="{0C751743-EE16-40B2-949A-3D86051796BB}"/>
                </a:ext>
              </a:extLst>
            </p:cNvPr>
            <p:cNvSpPr/>
            <p:nvPr/>
          </p:nvSpPr>
          <p:spPr>
            <a:xfrm>
              <a:off x="282814" y="2749234"/>
              <a:ext cx="2539762" cy="737027"/>
            </a:xfrm>
            <a:prstGeom prst="roundRect">
              <a:avLst/>
            </a:prstGeom>
            <a:ln w="3175">
              <a:solidFill>
                <a:schemeClr val="accent1"/>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chemeClr val="accent1">
                      <a:lumMod val="20000"/>
                      <a:lumOff val="80000"/>
                    </a:schemeClr>
                  </a:solidFill>
                </a:rPr>
                <a:t>Automate network and visualization</a:t>
              </a:r>
            </a:p>
          </p:txBody>
        </p:sp>
      </p:grpSp>
      <p:sp>
        <p:nvSpPr>
          <p:cNvPr id="15" name="TextBox 14">
            <a:extLst>
              <a:ext uri="{FF2B5EF4-FFF2-40B4-BE49-F238E27FC236}">
                <a16:creationId xmlns:a16="http://schemas.microsoft.com/office/drawing/2014/main" id="{4448EEFC-E6AD-418A-9E64-CC65B9A0E9AC}"/>
              </a:ext>
            </a:extLst>
          </p:cNvPr>
          <p:cNvSpPr txBox="1"/>
          <p:nvPr/>
        </p:nvSpPr>
        <p:spPr>
          <a:xfrm>
            <a:off x="4428284" y="3182371"/>
            <a:ext cx="2222971" cy="302840"/>
          </a:xfrm>
          <a:prstGeom prst="rect">
            <a:avLst/>
          </a:prstGeom>
          <a:noFill/>
        </p:spPr>
        <p:txBody>
          <a:bodyPr wrap="square" lIns="0" tIns="0" rIns="0" bIns="0" rtlCol="0">
            <a:spAutoFit/>
          </a:bodyPr>
          <a:lstStyle/>
          <a:p>
            <a:pPr algn="ctr" defTabSz="913991">
              <a:lnSpc>
                <a:spcPct val="80000"/>
              </a:lnSpc>
              <a:defRPr/>
            </a:pPr>
            <a:r>
              <a:rPr lang="en-US" sz="2400" kern="0" dirty="0">
                <a:solidFill>
                  <a:srgbClr val="FFFFFF"/>
                </a:solidFill>
              </a:rPr>
              <a:t>Ticket</a:t>
            </a:r>
          </a:p>
        </p:txBody>
      </p:sp>
      <p:sp>
        <p:nvSpPr>
          <p:cNvPr id="16" name="TextBox 15">
            <a:extLst>
              <a:ext uri="{FF2B5EF4-FFF2-40B4-BE49-F238E27FC236}">
                <a16:creationId xmlns:a16="http://schemas.microsoft.com/office/drawing/2014/main" id="{B1A0442B-DF0C-427C-8049-157CCAFE7696}"/>
              </a:ext>
            </a:extLst>
          </p:cNvPr>
          <p:cNvSpPr txBox="1"/>
          <p:nvPr/>
        </p:nvSpPr>
        <p:spPr>
          <a:xfrm>
            <a:off x="6735082" y="3191896"/>
            <a:ext cx="2222971" cy="302840"/>
          </a:xfrm>
          <a:prstGeom prst="rect">
            <a:avLst/>
          </a:prstGeom>
          <a:noFill/>
        </p:spPr>
        <p:txBody>
          <a:bodyPr wrap="square" lIns="0" tIns="0" rIns="0" bIns="0" rtlCol="0">
            <a:spAutoFit/>
          </a:bodyPr>
          <a:lstStyle/>
          <a:p>
            <a:pPr algn="ctr" defTabSz="913991">
              <a:lnSpc>
                <a:spcPct val="80000"/>
              </a:lnSpc>
              <a:defRPr/>
            </a:pPr>
            <a:r>
              <a:rPr lang="en-US" sz="2400" kern="0" dirty="0">
                <a:solidFill>
                  <a:srgbClr val="FFFFFF"/>
                </a:solidFill>
              </a:rPr>
              <a:t>Remediate</a:t>
            </a:r>
          </a:p>
        </p:txBody>
      </p:sp>
      <p:sp>
        <p:nvSpPr>
          <p:cNvPr id="17" name="TextBox 16">
            <a:extLst>
              <a:ext uri="{FF2B5EF4-FFF2-40B4-BE49-F238E27FC236}">
                <a16:creationId xmlns:a16="http://schemas.microsoft.com/office/drawing/2014/main" id="{AF4A5602-9A96-4239-84FF-67D261D0C9DE}"/>
              </a:ext>
            </a:extLst>
          </p:cNvPr>
          <p:cNvSpPr txBox="1"/>
          <p:nvPr/>
        </p:nvSpPr>
        <p:spPr>
          <a:xfrm>
            <a:off x="9211359" y="3186174"/>
            <a:ext cx="1874235" cy="302840"/>
          </a:xfrm>
          <a:prstGeom prst="rect">
            <a:avLst/>
          </a:prstGeom>
          <a:noFill/>
        </p:spPr>
        <p:txBody>
          <a:bodyPr wrap="square" lIns="0" tIns="0" rIns="0" bIns="0" rtlCol="0">
            <a:spAutoFit/>
          </a:bodyPr>
          <a:lstStyle/>
          <a:p>
            <a:pPr algn="ctr" defTabSz="913991">
              <a:lnSpc>
                <a:spcPct val="80000"/>
              </a:lnSpc>
              <a:defRPr/>
            </a:pPr>
            <a:r>
              <a:rPr lang="en-US" sz="2400" kern="0" dirty="0">
                <a:solidFill>
                  <a:srgbClr val="FFFFFF"/>
                </a:solidFill>
              </a:rPr>
              <a:t>Suppress</a:t>
            </a:r>
          </a:p>
        </p:txBody>
      </p:sp>
      <p:cxnSp>
        <p:nvCxnSpPr>
          <p:cNvPr id="4" name="Straight Connector 3">
            <a:extLst>
              <a:ext uri="{FF2B5EF4-FFF2-40B4-BE49-F238E27FC236}">
                <a16:creationId xmlns:a16="http://schemas.microsoft.com/office/drawing/2014/main" id="{C9680C78-DB2C-46FE-8681-5346E13D82FC}"/>
              </a:ext>
            </a:extLst>
          </p:cNvPr>
          <p:cNvCxnSpPr/>
          <p:nvPr/>
        </p:nvCxnSpPr>
        <p:spPr>
          <a:xfrm>
            <a:off x="6265579" y="3333791"/>
            <a:ext cx="7429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B12D14-50B8-4FB2-AFC4-7D9AF46C79BF}"/>
              </a:ext>
            </a:extLst>
          </p:cNvPr>
          <p:cNvCxnSpPr/>
          <p:nvPr/>
        </p:nvCxnSpPr>
        <p:spPr>
          <a:xfrm>
            <a:off x="8713504" y="3333791"/>
            <a:ext cx="7429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4" descr="Image result for silence icon png">
            <a:extLst>
              <a:ext uri="{FF2B5EF4-FFF2-40B4-BE49-F238E27FC236}">
                <a16:creationId xmlns:a16="http://schemas.microsoft.com/office/drawing/2014/main" id="{A69BA296-727F-4DBC-B5BA-B9E11794A1FE}"/>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570865" y="3765121"/>
            <a:ext cx="1183978" cy="118397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14" descr="Image result for ticket icon png">
            <a:extLst>
              <a:ext uri="{FF2B5EF4-FFF2-40B4-BE49-F238E27FC236}">
                <a16:creationId xmlns:a16="http://schemas.microsoft.com/office/drawing/2014/main" id="{859A9A9D-0501-4054-BF4C-EF70D89137FF}"/>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849184" y="3648913"/>
            <a:ext cx="1416395" cy="141639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8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F1EA2EC3-A625-4AE3-AA65-C8FEA1679846}"/>
              </a:ext>
            </a:extLst>
          </p:cNvPr>
          <p:cNvPicPr>
            <a:picLocks noChangeAspect="1"/>
          </p:cNvPicPr>
          <p:nvPr/>
        </p:nvPicPr>
        <p:blipFill rotWithShape="1">
          <a:blip r:embed="rId3">
            <a:alphaModFix amt="70000"/>
          </a:blip>
          <a:srcRect t="37517" b="12661"/>
          <a:stretch/>
        </p:blipFill>
        <p:spPr>
          <a:xfrm>
            <a:off x="-1480945" y="2337582"/>
            <a:ext cx="14664353" cy="2314871"/>
          </a:xfrm>
          <a:prstGeom prst="rect">
            <a:avLst/>
          </a:prstGeom>
        </p:spPr>
      </p:pic>
      <p:sp>
        <p:nvSpPr>
          <p:cNvPr id="5" name="Title 4">
            <a:extLst>
              <a:ext uri="{FF2B5EF4-FFF2-40B4-BE49-F238E27FC236}">
                <a16:creationId xmlns:a16="http://schemas.microsoft.com/office/drawing/2014/main" id="{EE0CC794-8F83-454B-A4E8-B9A1C6D15F57}"/>
              </a:ext>
            </a:extLst>
          </p:cNvPr>
          <p:cNvSpPr>
            <a:spLocks noGrp="1"/>
          </p:cNvSpPr>
          <p:nvPr>
            <p:ph type="title"/>
          </p:nvPr>
        </p:nvSpPr>
        <p:spPr/>
        <p:txBody>
          <a:bodyPr>
            <a:normAutofit/>
          </a:bodyPr>
          <a:lstStyle/>
          <a:p>
            <a:r>
              <a:rPr lang="en-GB" sz="5400" dirty="0"/>
              <a:t>Wipe Out Avoidable Breaches</a:t>
            </a:r>
            <a:endParaRPr lang="en-US" sz="5400" b="0" dirty="0"/>
          </a:p>
        </p:txBody>
      </p:sp>
    </p:spTree>
    <p:extLst>
      <p:ext uri="{BB962C8B-B14F-4D97-AF65-F5344CB8AC3E}">
        <p14:creationId xmlns:p14="http://schemas.microsoft.com/office/powerpoint/2010/main" val="335112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light, drawing&#10;&#10;Description automatically generated">
            <a:extLst>
              <a:ext uri="{FF2B5EF4-FFF2-40B4-BE49-F238E27FC236}">
                <a16:creationId xmlns:a16="http://schemas.microsoft.com/office/drawing/2014/main" id="{764270D1-494E-48C4-9292-D6745EE900FC}"/>
              </a:ext>
            </a:extLst>
          </p:cNvPr>
          <p:cNvPicPr>
            <a:picLocks noChangeAspect="1"/>
          </p:cNvPicPr>
          <p:nvPr/>
        </p:nvPicPr>
        <p:blipFill rotWithShape="1">
          <a:blip r:embed="rId3"/>
          <a:srcRect r="7558"/>
          <a:stretch/>
        </p:blipFill>
        <p:spPr>
          <a:xfrm>
            <a:off x="3906566" y="4514346"/>
            <a:ext cx="8278439" cy="1173951"/>
          </a:xfrm>
          <a:prstGeom prst="rect">
            <a:avLst/>
          </a:prstGeom>
        </p:spPr>
      </p:pic>
      <p:pic>
        <p:nvPicPr>
          <p:cNvPr id="25" name="Picture 24" descr="A picture containing light, drawing&#10;&#10;Description automatically generated">
            <a:extLst>
              <a:ext uri="{FF2B5EF4-FFF2-40B4-BE49-F238E27FC236}">
                <a16:creationId xmlns:a16="http://schemas.microsoft.com/office/drawing/2014/main" id="{28B7962F-5057-4F09-BA63-B2221FA2B656}"/>
              </a:ext>
            </a:extLst>
          </p:cNvPr>
          <p:cNvPicPr>
            <a:picLocks noChangeAspect="1"/>
          </p:cNvPicPr>
          <p:nvPr/>
        </p:nvPicPr>
        <p:blipFill rotWithShape="1">
          <a:blip r:embed="rId3"/>
          <a:srcRect r="7558"/>
          <a:stretch/>
        </p:blipFill>
        <p:spPr>
          <a:xfrm>
            <a:off x="3906566" y="3061254"/>
            <a:ext cx="8278439" cy="1173951"/>
          </a:xfrm>
          <a:prstGeom prst="rect">
            <a:avLst/>
          </a:prstGeom>
        </p:spPr>
      </p:pic>
      <p:pic>
        <p:nvPicPr>
          <p:cNvPr id="5" name="Picture 4" descr="A picture containing light, drawing&#10;&#10;Description automatically generated">
            <a:extLst>
              <a:ext uri="{FF2B5EF4-FFF2-40B4-BE49-F238E27FC236}">
                <a16:creationId xmlns:a16="http://schemas.microsoft.com/office/drawing/2014/main" id="{5A7CA8F0-048C-4928-9EFF-5F04F23F1263}"/>
              </a:ext>
            </a:extLst>
          </p:cNvPr>
          <p:cNvPicPr>
            <a:picLocks noChangeAspect="1"/>
          </p:cNvPicPr>
          <p:nvPr/>
        </p:nvPicPr>
        <p:blipFill rotWithShape="1">
          <a:blip r:embed="rId3"/>
          <a:srcRect r="7481"/>
          <a:stretch/>
        </p:blipFill>
        <p:spPr>
          <a:xfrm>
            <a:off x="3906567" y="1559462"/>
            <a:ext cx="8285435" cy="1173951"/>
          </a:xfrm>
          <a:prstGeom prst="rect">
            <a:avLst/>
          </a:prstGeom>
        </p:spPr>
      </p:pic>
      <p:sp>
        <p:nvSpPr>
          <p:cNvPr id="2" name="Title 1">
            <a:extLst>
              <a:ext uri="{FF2B5EF4-FFF2-40B4-BE49-F238E27FC236}">
                <a16:creationId xmlns:a16="http://schemas.microsoft.com/office/drawing/2014/main" id="{4990C1A0-11A9-4EC3-B4F7-2B991AA62E4C}"/>
              </a:ext>
            </a:extLst>
          </p:cNvPr>
          <p:cNvSpPr>
            <a:spLocks noGrp="1"/>
          </p:cNvSpPr>
          <p:nvPr>
            <p:ph type="title"/>
          </p:nvPr>
        </p:nvSpPr>
        <p:spPr/>
        <p:txBody>
          <a:bodyPr>
            <a:normAutofit/>
          </a:bodyPr>
          <a:lstStyle/>
          <a:p>
            <a:r>
              <a:rPr lang="en-GB" dirty="0">
                <a:solidFill>
                  <a:schemeClr val="bg1"/>
                </a:solidFill>
              </a:rPr>
              <a:t>Wiping out Avoidable Breaches </a:t>
            </a:r>
          </a:p>
        </p:txBody>
      </p:sp>
      <p:sp>
        <p:nvSpPr>
          <p:cNvPr id="14" name="Rectangle 13">
            <a:extLst>
              <a:ext uri="{FF2B5EF4-FFF2-40B4-BE49-F238E27FC236}">
                <a16:creationId xmlns:a16="http://schemas.microsoft.com/office/drawing/2014/main" id="{481905AB-58BB-4D34-A5E2-FB26C0AE7CC3}"/>
              </a:ext>
            </a:extLst>
          </p:cNvPr>
          <p:cNvSpPr/>
          <p:nvPr/>
        </p:nvSpPr>
        <p:spPr>
          <a:xfrm>
            <a:off x="2218636" y="1734453"/>
            <a:ext cx="3392785" cy="830997"/>
          </a:xfrm>
          <a:prstGeom prst="rect">
            <a:avLst/>
          </a:prstGeom>
        </p:spPr>
        <p:txBody>
          <a:bodyPr wrap="square">
            <a:spAutoFit/>
          </a:bodyPr>
          <a:lstStyle/>
          <a:p>
            <a:pPr defTabSz="914377">
              <a:defRPr/>
            </a:pPr>
            <a:r>
              <a:rPr lang="en-US" sz="2400" i="1" dirty="0">
                <a:solidFill>
                  <a:srgbClr val="FFFFFF"/>
                </a:solidFill>
                <a:latin typeface="Calibri" panose="020F0502020204030204"/>
              </a:rPr>
              <a:t>Exposing Remote Desktop Protocol (RDP)</a:t>
            </a:r>
          </a:p>
        </p:txBody>
      </p:sp>
      <p:grpSp>
        <p:nvGrpSpPr>
          <p:cNvPr id="27" name="Group 26">
            <a:extLst>
              <a:ext uri="{FF2B5EF4-FFF2-40B4-BE49-F238E27FC236}">
                <a16:creationId xmlns:a16="http://schemas.microsoft.com/office/drawing/2014/main" id="{0B2D5811-A2F8-424D-A0EC-D97B41148A18}"/>
              </a:ext>
            </a:extLst>
          </p:cNvPr>
          <p:cNvGrpSpPr/>
          <p:nvPr/>
        </p:nvGrpSpPr>
        <p:grpSpPr>
          <a:xfrm>
            <a:off x="1039119" y="1635456"/>
            <a:ext cx="1171056" cy="1028993"/>
            <a:chOff x="739816" y="1890826"/>
            <a:chExt cx="1171056" cy="1028993"/>
          </a:xfrm>
        </p:grpSpPr>
        <p:pic>
          <p:nvPicPr>
            <p:cNvPr id="28" name="Picture 27" descr="A close up of a sign&#10;&#10;Description automatically generated">
              <a:extLst>
                <a:ext uri="{FF2B5EF4-FFF2-40B4-BE49-F238E27FC236}">
                  <a16:creationId xmlns:a16="http://schemas.microsoft.com/office/drawing/2014/main" id="{07CECC3F-8A93-4762-9219-7C2A9480ED6D}"/>
                </a:ext>
              </a:extLst>
            </p:cNvPr>
            <p:cNvPicPr>
              <a:picLocks noChangeAspect="1"/>
            </p:cNvPicPr>
            <p:nvPr/>
          </p:nvPicPr>
          <p:blipFill>
            <a:blip r:embed="rId4"/>
            <a:stretch>
              <a:fillRect/>
            </a:stretch>
          </p:blipFill>
          <p:spPr>
            <a:xfrm>
              <a:off x="739816" y="1890826"/>
              <a:ext cx="1171056" cy="1028993"/>
            </a:xfrm>
            <a:prstGeom prst="rect">
              <a:avLst/>
            </a:prstGeom>
          </p:spPr>
        </p:pic>
        <p:sp useBgFill="1">
          <p:nvSpPr>
            <p:cNvPr id="31" name="Rectangle 30">
              <a:extLst>
                <a:ext uri="{FF2B5EF4-FFF2-40B4-BE49-F238E27FC236}">
                  <a16:creationId xmlns:a16="http://schemas.microsoft.com/office/drawing/2014/main" id="{F51EFB54-A3E6-41BD-B553-AC7D0BA38D4B}"/>
                </a:ext>
              </a:extLst>
            </p:cNvPr>
            <p:cNvSpPr/>
            <p:nvPr/>
          </p:nvSpPr>
          <p:spPr>
            <a:xfrm>
              <a:off x="1057582" y="2193020"/>
              <a:ext cx="618076" cy="429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srgbClr val="FFFFFF"/>
                </a:solidFill>
                <a:latin typeface="Calibri" panose="020F0502020204030204"/>
              </a:endParaRPr>
            </a:p>
          </p:txBody>
        </p:sp>
      </p:grpSp>
      <p:grpSp>
        <p:nvGrpSpPr>
          <p:cNvPr id="48" name="Group 47">
            <a:extLst>
              <a:ext uri="{FF2B5EF4-FFF2-40B4-BE49-F238E27FC236}">
                <a16:creationId xmlns:a16="http://schemas.microsoft.com/office/drawing/2014/main" id="{4FB06F75-8E22-449D-96FC-88C2D645DB9C}"/>
              </a:ext>
            </a:extLst>
          </p:cNvPr>
          <p:cNvGrpSpPr/>
          <p:nvPr/>
        </p:nvGrpSpPr>
        <p:grpSpPr>
          <a:xfrm>
            <a:off x="1039119" y="3133736"/>
            <a:ext cx="1171056" cy="1028993"/>
            <a:chOff x="739816" y="1890826"/>
            <a:chExt cx="1171056" cy="1028993"/>
          </a:xfrm>
        </p:grpSpPr>
        <p:pic>
          <p:nvPicPr>
            <p:cNvPr id="49" name="Picture 48" descr="A close up of a sign&#10;&#10;Description automatically generated">
              <a:extLst>
                <a:ext uri="{FF2B5EF4-FFF2-40B4-BE49-F238E27FC236}">
                  <a16:creationId xmlns:a16="http://schemas.microsoft.com/office/drawing/2014/main" id="{176BC06E-EC97-461F-9E32-F27C898C045B}"/>
                </a:ext>
              </a:extLst>
            </p:cNvPr>
            <p:cNvPicPr>
              <a:picLocks noChangeAspect="1"/>
            </p:cNvPicPr>
            <p:nvPr/>
          </p:nvPicPr>
          <p:blipFill>
            <a:blip r:embed="rId4"/>
            <a:stretch>
              <a:fillRect/>
            </a:stretch>
          </p:blipFill>
          <p:spPr>
            <a:xfrm>
              <a:off x="739816" y="1890826"/>
              <a:ext cx="1171056" cy="1028993"/>
            </a:xfrm>
            <a:prstGeom prst="rect">
              <a:avLst/>
            </a:prstGeom>
          </p:spPr>
        </p:pic>
        <p:sp useBgFill="1">
          <p:nvSpPr>
            <p:cNvPr id="50" name="Rectangle 49">
              <a:extLst>
                <a:ext uri="{FF2B5EF4-FFF2-40B4-BE49-F238E27FC236}">
                  <a16:creationId xmlns:a16="http://schemas.microsoft.com/office/drawing/2014/main" id="{1B0AB527-86F0-44D0-BFA0-24ECD99B92C9}"/>
                </a:ext>
              </a:extLst>
            </p:cNvPr>
            <p:cNvSpPr/>
            <p:nvPr/>
          </p:nvSpPr>
          <p:spPr>
            <a:xfrm>
              <a:off x="1057582" y="2193020"/>
              <a:ext cx="618076" cy="429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srgbClr val="FFFFFF"/>
                </a:solidFill>
                <a:latin typeface="Calibri" panose="020F0502020204030204"/>
              </a:endParaRPr>
            </a:p>
          </p:txBody>
        </p:sp>
      </p:grpSp>
      <p:grpSp>
        <p:nvGrpSpPr>
          <p:cNvPr id="51" name="Group 50">
            <a:extLst>
              <a:ext uri="{FF2B5EF4-FFF2-40B4-BE49-F238E27FC236}">
                <a16:creationId xmlns:a16="http://schemas.microsoft.com/office/drawing/2014/main" id="{EB2BF9C4-287D-4B75-BC36-66C44A720097}"/>
              </a:ext>
            </a:extLst>
          </p:cNvPr>
          <p:cNvGrpSpPr/>
          <p:nvPr/>
        </p:nvGrpSpPr>
        <p:grpSpPr>
          <a:xfrm>
            <a:off x="1047579" y="4632993"/>
            <a:ext cx="1171056" cy="1028993"/>
            <a:chOff x="739816" y="1890826"/>
            <a:chExt cx="1171056" cy="1028993"/>
          </a:xfrm>
        </p:grpSpPr>
        <p:pic>
          <p:nvPicPr>
            <p:cNvPr id="52" name="Picture 51" descr="A close up of a sign&#10;&#10;Description automatically generated">
              <a:extLst>
                <a:ext uri="{FF2B5EF4-FFF2-40B4-BE49-F238E27FC236}">
                  <a16:creationId xmlns:a16="http://schemas.microsoft.com/office/drawing/2014/main" id="{F696109E-2807-4CC9-940E-C70680FF45B7}"/>
                </a:ext>
              </a:extLst>
            </p:cNvPr>
            <p:cNvPicPr>
              <a:picLocks noChangeAspect="1"/>
            </p:cNvPicPr>
            <p:nvPr/>
          </p:nvPicPr>
          <p:blipFill>
            <a:blip r:embed="rId4"/>
            <a:stretch>
              <a:fillRect/>
            </a:stretch>
          </p:blipFill>
          <p:spPr>
            <a:xfrm>
              <a:off x="739816" y="1890826"/>
              <a:ext cx="1171056" cy="1028993"/>
            </a:xfrm>
            <a:prstGeom prst="rect">
              <a:avLst/>
            </a:prstGeom>
          </p:spPr>
        </p:pic>
        <p:sp useBgFill="1">
          <p:nvSpPr>
            <p:cNvPr id="53" name="Rectangle 52">
              <a:extLst>
                <a:ext uri="{FF2B5EF4-FFF2-40B4-BE49-F238E27FC236}">
                  <a16:creationId xmlns:a16="http://schemas.microsoft.com/office/drawing/2014/main" id="{FA0E64B2-6E78-42DC-942A-463BB5258F9F}"/>
                </a:ext>
              </a:extLst>
            </p:cNvPr>
            <p:cNvSpPr/>
            <p:nvPr/>
          </p:nvSpPr>
          <p:spPr>
            <a:xfrm>
              <a:off x="1057582" y="2193020"/>
              <a:ext cx="618076" cy="429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srgbClr val="FFFFFF"/>
                </a:solidFill>
                <a:latin typeface="Calibri" panose="020F0502020204030204"/>
              </a:endParaRPr>
            </a:p>
          </p:txBody>
        </p:sp>
      </p:grpSp>
      <p:sp>
        <p:nvSpPr>
          <p:cNvPr id="54" name="Rectangle 53">
            <a:extLst>
              <a:ext uri="{FF2B5EF4-FFF2-40B4-BE49-F238E27FC236}">
                <a16:creationId xmlns:a16="http://schemas.microsoft.com/office/drawing/2014/main" id="{F92D186E-F094-4613-8732-9CB0507FE276}"/>
              </a:ext>
            </a:extLst>
          </p:cNvPr>
          <p:cNvSpPr/>
          <p:nvPr/>
        </p:nvSpPr>
        <p:spPr>
          <a:xfrm>
            <a:off x="2218636" y="3233222"/>
            <a:ext cx="3392785" cy="830997"/>
          </a:xfrm>
          <a:prstGeom prst="rect">
            <a:avLst/>
          </a:prstGeom>
        </p:spPr>
        <p:txBody>
          <a:bodyPr wrap="square">
            <a:spAutoFit/>
          </a:bodyPr>
          <a:lstStyle/>
          <a:p>
            <a:pPr defTabSz="914377">
              <a:defRPr/>
            </a:pPr>
            <a:r>
              <a:rPr lang="en-US" sz="2400" i="1" dirty="0">
                <a:solidFill>
                  <a:srgbClr val="FFFFFF"/>
                </a:solidFill>
                <a:latin typeface="Calibri" panose="020F0502020204030204"/>
              </a:rPr>
              <a:t>Overprivileged </a:t>
            </a:r>
            <a:br>
              <a:rPr lang="en-US" sz="2400" i="1" dirty="0">
                <a:solidFill>
                  <a:srgbClr val="FFFFFF"/>
                </a:solidFill>
                <a:latin typeface="Calibri" panose="020F0502020204030204"/>
              </a:rPr>
            </a:br>
            <a:r>
              <a:rPr lang="en-US" sz="2400" i="1" dirty="0">
                <a:solidFill>
                  <a:srgbClr val="FFFFFF"/>
                </a:solidFill>
                <a:latin typeface="Calibri" panose="020F0502020204030204"/>
              </a:rPr>
              <a:t>IAM roles</a:t>
            </a:r>
          </a:p>
        </p:txBody>
      </p:sp>
      <p:sp>
        <p:nvSpPr>
          <p:cNvPr id="55" name="Rectangle 54">
            <a:extLst>
              <a:ext uri="{FF2B5EF4-FFF2-40B4-BE49-F238E27FC236}">
                <a16:creationId xmlns:a16="http://schemas.microsoft.com/office/drawing/2014/main" id="{A02F8CA7-D31B-4619-B600-D8DB5BE4905F}"/>
              </a:ext>
            </a:extLst>
          </p:cNvPr>
          <p:cNvSpPr/>
          <p:nvPr/>
        </p:nvSpPr>
        <p:spPr>
          <a:xfrm>
            <a:off x="2210176" y="4685823"/>
            <a:ext cx="3392785" cy="830997"/>
          </a:xfrm>
          <a:prstGeom prst="rect">
            <a:avLst/>
          </a:prstGeom>
        </p:spPr>
        <p:txBody>
          <a:bodyPr wrap="square">
            <a:spAutoFit/>
          </a:bodyPr>
          <a:lstStyle/>
          <a:p>
            <a:pPr defTabSz="914377">
              <a:defRPr/>
            </a:pPr>
            <a:r>
              <a:rPr lang="en-GB" sz="2400" i="1" dirty="0">
                <a:solidFill>
                  <a:srgbClr val="FFFFFF"/>
                </a:solidFill>
                <a:latin typeface="Calibri" panose="020F0502020204030204"/>
              </a:rPr>
              <a:t>D</a:t>
            </a:r>
            <a:r>
              <a:rPr lang="en-US" sz="2400" i="1" dirty="0">
                <a:solidFill>
                  <a:srgbClr val="FFFFFF"/>
                </a:solidFill>
                <a:latin typeface="Calibri" panose="020F0502020204030204"/>
              </a:rPr>
              <a:t>ata Storage Misconfigurations</a:t>
            </a:r>
          </a:p>
        </p:txBody>
      </p:sp>
      <p:sp>
        <p:nvSpPr>
          <p:cNvPr id="20" name="Rectangle 19">
            <a:extLst>
              <a:ext uri="{FF2B5EF4-FFF2-40B4-BE49-F238E27FC236}">
                <a16:creationId xmlns:a16="http://schemas.microsoft.com/office/drawing/2014/main" id="{1B4C98F9-5CD8-490C-8211-7D22F31B5F28}"/>
              </a:ext>
            </a:extLst>
          </p:cNvPr>
          <p:cNvSpPr/>
          <p:nvPr/>
        </p:nvSpPr>
        <p:spPr>
          <a:xfrm>
            <a:off x="6386288" y="1642121"/>
            <a:ext cx="5950857" cy="1015663"/>
          </a:xfrm>
          <a:prstGeom prst="rect">
            <a:avLst/>
          </a:prstGeom>
        </p:spPr>
        <p:txBody>
          <a:bodyPr wrap="square">
            <a:spAutoFit/>
          </a:bodyPr>
          <a:lstStyle/>
          <a:p>
            <a:pPr defTabSz="914377">
              <a:defRPr/>
            </a:pPr>
            <a:r>
              <a:rPr lang="en-US" sz="6000" i="1" dirty="0">
                <a:solidFill>
                  <a:srgbClr val="FFFFFF"/>
                </a:solidFill>
                <a:latin typeface="Calibri" panose="020F0502020204030204"/>
              </a:rPr>
              <a:t>89% </a:t>
            </a:r>
            <a:r>
              <a:rPr lang="en-US" sz="3200" i="1" dirty="0">
                <a:solidFill>
                  <a:srgbClr val="FFFFFF"/>
                </a:solidFill>
                <a:latin typeface="Calibri" panose="020F0502020204030204"/>
              </a:rPr>
              <a:t>of Organizations</a:t>
            </a:r>
            <a:endParaRPr lang="en-US" sz="6000" i="1" dirty="0">
              <a:solidFill>
                <a:srgbClr val="FFFFFF"/>
              </a:solidFill>
              <a:latin typeface="Calibri" panose="020F0502020204030204"/>
            </a:endParaRPr>
          </a:p>
        </p:txBody>
      </p:sp>
      <p:sp>
        <p:nvSpPr>
          <p:cNvPr id="21" name="Rectangle 20">
            <a:extLst>
              <a:ext uri="{FF2B5EF4-FFF2-40B4-BE49-F238E27FC236}">
                <a16:creationId xmlns:a16="http://schemas.microsoft.com/office/drawing/2014/main" id="{F6B2B542-8ACD-4828-9E08-2BC3ABC52698}"/>
              </a:ext>
            </a:extLst>
          </p:cNvPr>
          <p:cNvSpPr/>
          <p:nvPr/>
        </p:nvSpPr>
        <p:spPr>
          <a:xfrm>
            <a:off x="6386288" y="3140398"/>
            <a:ext cx="5950857" cy="1015663"/>
          </a:xfrm>
          <a:prstGeom prst="rect">
            <a:avLst/>
          </a:prstGeom>
        </p:spPr>
        <p:txBody>
          <a:bodyPr wrap="square">
            <a:spAutoFit/>
          </a:bodyPr>
          <a:lstStyle/>
          <a:p>
            <a:pPr defTabSz="914377">
              <a:defRPr/>
            </a:pPr>
            <a:r>
              <a:rPr lang="en-US" sz="6000" i="1" dirty="0">
                <a:solidFill>
                  <a:srgbClr val="FFFFFF"/>
                </a:solidFill>
                <a:latin typeface="Calibri" panose="020F0502020204030204"/>
              </a:rPr>
              <a:t>91% </a:t>
            </a:r>
            <a:r>
              <a:rPr lang="en-US" sz="3200" i="1" dirty="0">
                <a:solidFill>
                  <a:srgbClr val="FFFFFF"/>
                </a:solidFill>
                <a:latin typeface="Calibri" panose="020F0502020204030204"/>
              </a:rPr>
              <a:t>of Organizations</a:t>
            </a:r>
            <a:endParaRPr lang="en-US" sz="6000" i="1" dirty="0">
              <a:solidFill>
                <a:srgbClr val="FFFFFF"/>
              </a:solidFill>
              <a:latin typeface="Calibri" panose="020F0502020204030204"/>
            </a:endParaRPr>
          </a:p>
        </p:txBody>
      </p:sp>
      <p:sp>
        <p:nvSpPr>
          <p:cNvPr id="29" name="Rectangle 28">
            <a:extLst>
              <a:ext uri="{FF2B5EF4-FFF2-40B4-BE49-F238E27FC236}">
                <a16:creationId xmlns:a16="http://schemas.microsoft.com/office/drawing/2014/main" id="{8A050E80-102D-45CF-9837-41FDC246031A}"/>
              </a:ext>
            </a:extLst>
          </p:cNvPr>
          <p:cNvSpPr/>
          <p:nvPr/>
        </p:nvSpPr>
        <p:spPr>
          <a:xfrm>
            <a:off x="6386286" y="4593490"/>
            <a:ext cx="5950857" cy="1015663"/>
          </a:xfrm>
          <a:prstGeom prst="rect">
            <a:avLst/>
          </a:prstGeom>
        </p:spPr>
        <p:txBody>
          <a:bodyPr wrap="square">
            <a:spAutoFit/>
          </a:bodyPr>
          <a:lstStyle/>
          <a:p>
            <a:pPr defTabSz="914377">
              <a:defRPr/>
            </a:pPr>
            <a:r>
              <a:rPr lang="en-US" sz="6000" i="1" dirty="0">
                <a:solidFill>
                  <a:srgbClr val="FFFFFF"/>
                </a:solidFill>
                <a:latin typeface="Calibri" panose="020F0502020204030204"/>
              </a:rPr>
              <a:t>64% </a:t>
            </a:r>
            <a:r>
              <a:rPr lang="en-US" sz="3200" i="1" dirty="0">
                <a:solidFill>
                  <a:srgbClr val="FFFFFF"/>
                </a:solidFill>
                <a:latin typeface="Calibri" panose="020F0502020204030204"/>
              </a:rPr>
              <a:t>of Organizations</a:t>
            </a:r>
            <a:endParaRPr lang="en-US" sz="6000" i="1" dirty="0">
              <a:solidFill>
                <a:srgbClr val="FFFFFF"/>
              </a:solidFill>
              <a:latin typeface="Calibri" panose="020F0502020204030204"/>
            </a:endParaRPr>
          </a:p>
        </p:txBody>
      </p:sp>
      <p:sp>
        <p:nvSpPr>
          <p:cNvPr id="24" name="TextBox 23">
            <a:extLst>
              <a:ext uri="{FF2B5EF4-FFF2-40B4-BE49-F238E27FC236}">
                <a16:creationId xmlns:a16="http://schemas.microsoft.com/office/drawing/2014/main" id="{29FC1B69-4898-4C92-8D00-BB6F91675F92}"/>
              </a:ext>
            </a:extLst>
          </p:cNvPr>
          <p:cNvSpPr txBox="1"/>
          <p:nvPr/>
        </p:nvSpPr>
        <p:spPr>
          <a:xfrm>
            <a:off x="1375553" y="1733966"/>
            <a:ext cx="526106" cy="830997"/>
          </a:xfrm>
          <a:prstGeom prst="rect">
            <a:avLst/>
          </a:prstGeom>
          <a:noFill/>
        </p:spPr>
        <p:txBody>
          <a:bodyPr wrap="none" rtlCol="0">
            <a:spAutoFit/>
          </a:bodyPr>
          <a:lstStyle/>
          <a:p>
            <a:pPr defTabSz="914377"/>
            <a:r>
              <a:rPr lang="en-GB" sz="4800" i="1" dirty="0">
                <a:solidFill>
                  <a:srgbClr val="FFFFFF"/>
                </a:solidFill>
                <a:latin typeface="Sophos Sans Regular" pitchFamily="2" charset="0"/>
              </a:rPr>
              <a:t>1</a:t>
            </a:r>
            <a:endParaRPr lang="en-US" sz="4800" i="1" dirty="0">
              <a:solidFill>
                <a:srgbClr val="FFFFFF"/>
              </a:solidFill>
              <a:latin typeface="Sophos Sans Regular" pitchFamily="2" charset="0"/>
            </a:endParaRPr>
          </a:p>
        </p:txBody>
      </p:sp>
      <p:sp>
        <p:nvSpPr>
          <p:cNvPr id="30" name="TextBox 29">
            <a:extLst>
              <a:ext uri="{FF2B5EF4-FFF2-40B4-BE49-F238E27FC236}">
                <a16:creationId xmlns:a16="http://schemas.microsoft.com/office/drawing/2014/main" id="{06426D44-0FA4-4AAC-AD75-63E96CC35ACD}"/>
              </a:ext>
            </a:extLst>
          </p:cNvPr>
          <p:cNvSpPr txBox="1"/>
          <p:nvPr/>
        </p:nvSpPr>
        <p:spPr>
          <a:xfrm>
            <a:off x="1362853" y="3247099"/>
            <a:ext cx="551754" cy="830997"/>
          </a:xfrm>
          <a:prstGeom prst="rect">
            <a:avLst/>
          </a:prstGeom>
          <a:noFill/>
        </p:spPr>
        <p:txBody>
          <a:bodyPr wrap="none" rtlCol="0">
            <a:spAutoFit/>
          </a:bodyPr>
          <a:lstStyle/>
          <a:p>
            <a:pPr defTabSz="914377"/>
            <a:r>
              <a:rPr lang="en-GB" sz="4800" i="1" dirty="0">
                <a:solidFill>
                  <a:srgbClr val="FFFFFF"/>
                </a:solidFill>
                <a:latin typeface="Sophos Sans Regular" pitchFamily="2" charset="0"/>
              </a:rPr>
              <a:t>2</a:t>
            </a:r>
            <a:endParaRPr lang="en-US" sz="4800" i="1" dirty="0">
              <a:solidFill>
                <a:srgbClr val="FFFFFF"/>
              </a:solidFill>
              <a:latin typeface="Sophos Sans Regular" pitchFamily="2" charset="0"/>
            </a:endParaRPr>
          </a:p>
        </p:txBody>
      </p:sp>
      <p:sp>
        <p:nvSpPr>
          <p:cNvPr id="34" name="TextBox 33">
            <a:extLst>
              <a:ext uri="{FF2B5EF4-FFF2-40B4-BE49-F238E27FC236}">
                <a16:creationId xmlns:a16="http://schemas.microsoft.com/office/drawing/2014/main" id="{A1D69F7D-E42B-4B19-B441-A8D8484B75A8}"/>
              </a:ext>
            </a:extLst>
          </p:cNvPr>
          <p:cNvSpPr txBox="1"/>
          <p:nvPr/>
        </p:nvSpPr>
        <p:spPr>
          <a:xfrm>
            <a:off x="1362854" y="4731990"/>
            <a:ext cx="550151" cy="830997"/>
          </a:xfrm>
          <a:prstGeom prst="rect">
            <a:avLst/>
          </a:prstGeom>
          <a:noFill/>
        </p:spPr>
        <p:txBody>
          <a:bodyPr wrap="none" rtlCol="0">
            <a:spAutoFit/>
          </a:bodyPr>
          <a:lstStyle/>
          <a:p>
            <a:pPr defTabSz="914377"/>
            <a:r>
              <a:rPr lang="en-GB" sz="4800" i="1" dirty="0">
                <a:solidFill>
                  <a:srgbClr val="FFFFFF"/>
                </a:solidFill>
                <a:latin typeface="Sophos Sans Regular" pitchFamily="2" charset="0"/>
              </a:rPr>
              <a:t>3</a:t>
            </a:r>
            <a:endParaRPr lang="en-US" sz="4800" i="1" dirty="0">
              <a:solidFill>
                <a:srgbClr val="FFFFFF"/>
              </a:solidFill>
              <a:latin typeface="Sophos Sans Regular" pitchFamily="2" charset="0"/>
            </a:endParaRPr>
          </a:p>
        </p:txBody>
      </p:sp>
    </p:spTree>
    <p:extLst>
      <p:ext uri="{BB962C8B-B14F-4D97-AF65-F5344CB8AC3E}">
        <p14:creationId xmlns:p14="http://schemas.microsoft.com/office/powerpoint/2010/main" val="182279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2FE7F6B6-84C3-409E-9D03-92953E846161}"/>
              </a:ext>
            </a:extLst>
          </p:cNvPr>
          <p:cNvPicPr>
            <a:picLocks noChangeAspect="1"/>
          </p:cNvPicPr>
          <p:nvPr/>
        </p:nvPicPr>
        <p:blipFill rotWithShape="1">
          <a:blip r:embed="rId3">
            <a:alphaModFix amt="70000"/>
          </a:blip>
          <a:srcRect t="37517" b="12661"/>
          <a:stretch/>
        </p:blipFill>
        <p:spPr>
          <a:xfrm>
            <a:off x="-1480945" y="2337582"/>
            <a:ext cx="14664353" cy="2314871"/>
          </a:xfrm>
          <a:prstGeom prst="rect">
            <a:avLst/>
          </a:prstGeom>
        </p:spPr>
      </p:pic>
      <p:sp>
        <p:nvSpPr>
          <p:cNvPr id="5" name="Title 4">
            <a:extLst>
              <a:ext uri="{FF2B5EF4-FFF2-40B4-BE49-F238E27FC236}">
                <a16:creationId xmlns:a16="http://schemas.microsoft.com/office/drawing/2014/main" id="{EE0CC794-8F83-454B-A4E8-B9A1C6D15F57}"/>
              </a:ext>
            </a:extLst>
          </p:cNvPr>
          <p:cNvSpPr>
            <a:spLocks noGrp="1"/>
          </p:cNvSpPr>
          <p:nvPr>
            <p:ph type="title"/>
          </p:nvPr>
        </p:nvSpPr>
        <p:spPr/>
        <p:txBody>
          <a:bodyPr>
            <a:normAutofit/>
          </a:bodyPr>
          <a:lstStyle/>
          <a:p>
            <a:r>
              <a:rPr lang="en-GB" sz="5400" dirty="0"/>
              <a:t>Cloud Optix Demo</a:t>
            </a:r>
            <a:endParaRPr lang="en-US" sz="5400" b="0" dirty="0"/>
          </a:p>
        </p:txBody>
      </p:sp>
    </p:spTree>
    <p:extLst>
      <p:ext uri="{BB962C8B-B14F-4D97-AF65-F5344CB8AC3E}">
        <p14:creationId xmlns:p14="http://schemas.microsoft.com/office/powerpoint/2010/main" val="210007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ght&#10;&#10;Description automatically generated">
            <a:extLst>
              <a:ext uri="{FF2B5EF4-FFF2-40B4-BE49-F238E27FC236}">
                <a16:creationId xmlns:a16="http://schemas.microsoft.com/office/drawing/2014/main" id="{53F9DD1F-1119-4BF5-BF55-11B099262ED5}"/>
              </a:ext>
            </a:extLst>
          </p:cNvPr>
          <p:cNvPicPr>
            <a:picLocks noChangeAspect="1"/>
          </p:cNvPicPr>
          <p:nvPr/>
        </p:nvPicPr>
        <p:blipFill>
          <a:blip r:embed="rId3"/>
          <a:stretch>
            <a:fillRect/>
          </a:stretch>
        </p:blipFill>
        <p:spPr>
          <a:xfrm>
            <a:off x="0" y="0"/>
            <a:ext cx="12191999" cy="6858000"/>
          </a:xfrm>
          <a:prstGeom prst="rect">
            <a:avLst/>
          </a:prstGeom>
        </p:spPr>
      </p:pic>
      <p:sp>
        <p:nvSpPr>
          <p:cNvPr id="8" name="Title 3">
            <a:extLst>
              <a:ext uri="{FF2B5EF4-FFF2-40B4-BE49-F238E27FC236}">
                <a16:creationId xmlns:a16="http://schemas.microsoft.com/office/drawing/2014/main" id="{3F0FEC08-A1B2-487E-BCC2-F0BEB8A6EE7E}"/>
              </a:ext>
            </a:extLst>
          </p:cNvPr>
          <p:cNvSpPr>
            <a:spLocks noGrp="1"/>
          </p:cNvSpPr>
          <p:nvPr>
            <p:ph type="ctrTitle"/>
          </p:nvPr>
        </p:nvSpPr>
        <p:spPr>
          <a:xfrm>
            <a:off x="927191" y="3051624"/>
            <a:ext cx="9144000" cy="1576819"/>
          </a:xfrm>
        </p:spPr>
        <p:txBody>
          <a:bodyPr>
            <a:normAutofit/>
          </a:bodyPr>
          <a:lstStyle/>
          <a:p>
            <a:pPr algn="l"/>
            <a:r>
              <a:rPr lang="en-US" dirty="0"/>
              <a:t>Securing the Public Cloud </a:t>
            </a:r>
            <a:br>
              <a:rPr lang="en-US" dirty="0"/>
            </a:br>
            <a:r>
              <a:rPr lang="en-US" dirty="0"/>
              <a:t>with Sophos</a:t>
            </a:r>
            <a:endParaRPr lang="en-US" sz="4400" i="1" dirty="0"/>
          </a:p>
        </p:txBody>
      </p:sp>
      <p:sp>
        <p:nvSpPr>
          <p:cNvPr id="9" name="Text Placeholder 7">
            <a:extLst>
              <a:ext uri="{FF2B5EF4-FFF2-40B4-BE49-F238E27FC236}">
                <a16:creationId xmlns:a16="http://schemas.microsoft.com/office/drawing/2014/main" id="{6F39C719-2C88-486A-AA1A-FB6396184DDF}"/>
              </a:ext>
            </a:extLst>
          </p:cNvPr>
          <p:cNvSpPr>
            <a:spLocks noGrp="1"/>
          </p:cNvSpPr>
          <p:nvPr>
            <p:ph type="body" sz="quarter" idx="10"/>
          </p:nvPr>
        </p:nvSpPr>
        <p:spPr>
          <a:xfrm>
            <a:off x="462627" y="5717522"/>
            <a:ext cx="5376672" cy="548640"/>
          </a:xfrm>
        </p:spPr>
        <p:txBody>
          <a:bodyPr/>
          <a:lstStyle/>
          <a:p>
            <a:r>
              <a:rPr lang="en-GB" dirty="0"/>
              <a:t>Richard Beckett</a:t>
            </a:r>
            <a:endParaRPr lang="en-US" dirty="0"/>
          </a:p>
        </p:txBody>
      </p:sp>
      <p:sp>
        <p:nvSpPr>
          <p:cNvPr id="10" name="Text Placeholder 9">
            <a:extLst>
              <a:ext uri="{FF2B5EF4-FFF2-40B4-BE49-F238E27FC236}">
                <a16:creationId xmlns:a16="http://schemas.microsoft.com/office/drawing/2014/main" id="{C9440CEE-C765-49A8-9B83-CD22652BDC46}"/>
              </a:ext>
            </a:extLst>
          </p:cNvPr>
          <p:cNvSpPr>
            <a:spLocks noGrp="1"/>
          </p:cNvSpPr>
          <p:nvPr>
            <p:ph type="body" sz="quarter" idx="11"/>
          </p:nvPr>
        </p:nvSpPr>
        <p:spPr>
          <a:xfrm>
            <a:off x="461962" y="6129658"/>
            <a:ext cx="6738937" cy="411480"/>
          </a:xfrm>
        </p:spPr>
        <p:txBody>
          <a:bodyPr/>
          <a:lstStyle/>
          <a:p>
            <a:r>
              <a:rPr lang="en-GB" dirty="0"/>
              <a:t>Sophos Senior Product Marketing Manager</a:t>
            </a:r>
            <a:endParaRPr lang="en-US" dirty="0"/>
          </a:p>
        </p:txBody>
      </p:sp>
    </p:spTree>
    <p:extLst>
      <p:ext uri="{BB962C8B-B14F-4D97-AF65-F5344CB8AC3E}">
        <p14:creationId xmlns:p14="http://schemas.microsoft.com/office/powerpoint/2010/main" val="291308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92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38">
            <a:extLst>
              <a:ext uri="{FF2B5EF4-FFF2-40B4-BE49-F238E27FC236}">
                <a16:creationId xmlns:a16="http://schemas.microsoft.com/office/drawing/2014/main" id="{A7E1CA70-67FE-4BF5-9F4E-ED88E20F2F7D}"/>
              </a:ext>
            </a:extLst>
          </p:cNvPr>
          <p:cNvSpPr>
            <a:spLocks noChangeAspect="1"/>
          </p:cNvSpPr>
          <p:nvPr/>
        </p:nvSpPr>
        <p:spPr>
          <a:xfrm>
            <a:off x="891852" y="1617877"/>
            <a:ext cx="3091829" cy="4507620"/>
          </a:xfrm>
          <a:prstGeom prst="roundRect">
            <a:avLst>
              <a:gd name="adj" fmla="val 3343"/>
            </a:avLst>
          </a:prstGeom>
          <a:gradFill flip="none" rotWithShape="1">
            <a:gsLst>
              <a:gs pos="31000">
                <a:srgbClr val="063767"/>
              </a:gs>
              <a:gs pos="60000">
                <a:srgbClr val="001D3A"/>
              </a:gs>
              <a:gs pos="100000">
                <a:srgbClr val="00060F"/>
              </a:gs>
            </a:gsLst>
            <a:path path="circle">
              <a:fillToRect r="100000" b="100000"/>
            </a:path>
            <a:tileRect l="-100000" t="-100000"/>
          </a:gradFill>
          <a:ln>
            <a:solidFill>
              <a:schemeClr val="accent2"/>
            </a:solidFill>
          </a:ln>
          <a:effectLst>
            <a:glow rad="2032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defTabSz="914377"/>
            <a:endParaRPr lang="en-US" sz="2000" dirty="0">
              <a:solidFill>
                <a:schemeClr val="accent5"/>
              </a:solidFill>
            </a:endParaRPr>
          </a:p>
        </p:txBody>
      </p:sp>
      <p:sp>
        <p:nvSpPr>
          <p:cNvPr id="49" name="Rounded Rectangle 38">
            <a:extLst>
              <a:ext uri="{FF2B5EF4-FFF2-40B4-BE49-F238E27FC236}">
                <a16:creationId xmlns:a16="http://schemas.microsoft.com/office/drawing/2014/main" id="{CFBA39E7-7FCA-4988-84CA-BD3B42D5F84E}"/>
              </a:ext>
            </a:extLst>
          </p:cNvPr>
          <p:cNvSpPr>
            <a:spLocks noChangeAspect="1"/>
          </p:cNvSpPr>
          <p:nvPr/>
        </p:nvSpPr>
        <p:spPr>
          <a:xfrm>
            <a:off x="8208319" y="1617877"/>
            <a:ext cx="3091829" cy="4507620"/>
          </a:xfrm>
          <a:prstGeom prst="roundRect">
            <a:avLst>
              <a:gd name="adj" fmla="val 3343"/>
            </a:avLst>
          </a:prstGeom>
          <a:gradFill flip="none" rotWithShape="1">
            <a:gsLst>
              <a:gs pos="31000">
                <a:srgbClr val="063767"/>
              </a:gs>
              <a:gs pos="60000">
                <a:srgbClr val="001D3A"/>
              </a:gs>
              <a:gs pos="100000">
                <a:srgbClr val="00060F"/>
              </a:gs>
            </a:gsLst>
            <a:path path="circle">
              <a:fillToRect r="100000" b="100000"/>
            </a:path>
            <a:tileRect l="-100000" t="-100000"/>
          </a:gradFill>
          <a:ln>
            <a:solidFill>
              <a:schemeClr val="accent2"/>
            </a:solidFill>
          </a:ln>
          <a:effectLst>
            <a:glow rad="2032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defTabSz="914377"/>
            <a:endParaRPr lang="en-US" sz="2000" dirty="0">
              <a:solidFill>
                <a:schemeClr val="accent5"/>
              </a:solidFill>
            </a:endParaRPr>
          </a:p>
        </p:txBody>
      </p:sp>
      <p:sp>
        <p:nvSpPr>
          <p:cNvPr id="47" name="Rounded Rectangle 38">
            <a:extLst>
              <a:ext uri="{FF2B5EF4-FFF2-40B4-BE49-F238E27FC236}">
                <a16:creationId xmlns:a16="http://schemas.microsoft.com/office/drawing/2014/main" id="{4E26508E-7D4E-4535-AE8C-051F0C78D74F}"/>
              </a:ext>
            </a:extLst>
          </p:cNvPr>
          <p:cNvSpPr>
            <a:spLocks noChangeAspect="1"/>
          </p:cNvSpPr>
          <p:nvPr/>
        </p:nvSpPr>
        <p:spPr>
          <a:xfrm>
            <a:off x="4550086" y="1617877"/>
            <a:ext cx="3091829" cy="4507620"/>
          </a:xfrm>
          <a:prstGeom prst="roundRect">
            <a:avLst>
              <a:gd name="adj" fmla="val 3343"/>
            </a:avLst>
          </a:prstGeom>
          <a:gradFill flip="none" rotWithShape="1">
            <a:gsLst>
              <a:gs pos="31000">
                <a:srgbClr val="063767"/>
              </a:gs>
              <a:gs pos="60000">
                <a:srgbClr val="001D3A"/>
              </a:gs>
              <a:gs pos="100000">
                <a:srgbClr val="00060F"/>
              </a:gs>
            </a:gsLst>
            <a:path path="circle">
              <a:fillToRect r="100000" b="100000"/>
            </a:path>
            <a:tileRect l="-100000" t="-100000"/>
          </a:gradFill>
          <a:ln>
            <a:solidFill>
              <a:schemeClr val="accent2"/>
            </a:solidFill>
          </a:ln>
          <a:effectLst>
            <a:glow rad="2032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defTabSz="914377"/>
            <a:endParaRPr lang="en-US" sz="2000" dirty="0">
              <a:solidFill>
                <a:schemeClr val="accent5"/>
              </a:solidFill>
            </a:endParaRPr>
          </a:p>
        </p:txBody>
      </p:sp>
      <p:sp>
        <p:nvSpPr>
          <p:cNvPr id="2" name="Title 1">
            <a:extLst>
              <a:ext uri="{FF2B5EF4-FFF2-40B4-BE49-F238E27FC236}">
                <a16:creationId xmlns:a16="http://schemas.microsoft.com/office/drawing/2014/main" id="{F7AB14F5-0FF1-48B6-B56D-71CB33637486}"/>
              </a:ext>
            </a:extLst>
          </p:cNvPr>
          <p:cNvSpPr>
            <a:spLocks noGrp="1"/>
          </p:cNvSpPr>
          <p:nvPr>
            <p:ph type="title"/>
          </p:nvPr>
        </p:nvSpPr>
        <p:spPr/>
        <p:txBody>
          <a:bodyPr/>
          <a:lstStyle/>
          <a:p>
            <a:r>
              <a:rPr lang="en-US" dirty="0"/>
              <a:t>Protect Cloud Data and Shared Storage</a:t>
            </a:r>
          </a:p>
        </p:txBody>
      </p:sp>
      <p:grpSp>
        <p:nvGrpSpPr>
          <p:cNvPr id="33" name="Group 32">
            <a:extLst>
              <a:ext uri="{FF2B5EF4-FFF2-40B4-BE49-F238E27FC236}">
                <a16:creationId xmlns:a16="http://schemas.microsoft.com/office/drawing/2014/main" id="{1899F09C-2C11-480A-8642-64F2E600BF6C}"/>
              </a:ext>
            </a:extLst>
          </p:cNvPr>
          <p:cNvGrpSpPr/>
          <p:nvPr/>
        </p:nvGrpSpPr>
        <p:grpSpPr>
          <a:xfrm>
            <a:off x="1182431" y="1937142"/>
            <a:ext cx="2514498" cy="2900041"/>
            <a:chOff x="3123160" y="2336266"/>
            <a:chExt cx="2514498" cy="2900041"/>
          </a:xfrm>
        </p:grpSpPr>
        <p:sp>
          <p:nvSpPr>
            <p:cNvPr id="13" name="Rectangle 12">
              <a:extLst>
                <a:ext uri="{FF2B5EF4-FFF2-40B4-BE49-F238E27FC236}">
                  <a16:creationId xmlns:a16="http://schemas.microsoft.com/office/drawing/2014/main" id="{B983D6F3-CEED-49E0-BFAD-829724DAA110}"/>
                </a:ext>
              </a:extLst>
            </p:cNvPr>
            <p:cNvSpPr/>
            <p:nvPr/>
          </p:nvSpPr>
          <p:spPr>
            <a:xfrm>
              <a:off x="3229680" y="2336266"/>
              <a:ext cx="2297630" cy="1837344"/>
            </a:xfrm>
            <a:prstGeom prst="rect">
              <a:avLst/>
            </a:prstGeom>
            <a:noFill/>
            <a:ln w="12700" cap="flat" cmpd="sng" algn="ctr">
              <a:solidFill>
                <a:schemeClr val="bg1"/>
              </a:solidFill>
              <a:prstDash val="dash"/>
            </a:ln>
            <a:effectLst/>
          </p:spPr>
          <p:txBody>
            <a:bodyPr rot="0" spcFirstLastPara="0" vert="horz" wrap="square" lIns="91440" tIns="9144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mazon Ember"/>
                <a:ea typeface="+mn-ea"/>
                <a:cs typeface="+mn-cs"/>
              </a:endParaRPr>
            </a:p>
          </p:txBody>
        </p:sp>
        <p:sp>
          <p:nvSpPr>
            <p:cNvPr id="28" name="TextBox 27">
              <a:extLst>
                <a:ext uri="{FF2B5EF4-FFF2-40B4-BE49-F238E27FC236}">
                  <a16:creationId xmlns:a16="http://schemas.microsoft.com/office/drawing/2014/main" id="{86617930-1FE8-49AE-A116-E1B9B9BDD2D8}"/>
                </a:ext>
              </a:extLst>
            </p:cNvPr>
            <p:cNvSpPr txBox="1"/>
            <p:nvPr/>
          </p:nvSpPr>
          <p:spPr>
            <a:xfrm>
              <a:off x="3123160" y="4220644"/>
              <a:ext cx="2514498" cy="1015663"/>
            </a:xfrm>
            <a:prstGeom prst="rect">
              <a:avLst/>
            </a:prstGeom>
            <a:noFill/>
          </p:spPr>
          <p:txBody>
            <a:bodyPr wrap="square" rtlCol="0">
              <a:spAutoFit/>
            </a:bodyPr>
            <a:lstStyle/>
            <a:p>
              <a:pPr lvl="0" algn="ctr">
                <a:defRPr/>
              </a:pPr>
              <a:r>
                <a:rPr lang="en-GB" b="1" dirty="0">
                  <a:solidFill>
                    <a:srgbClr val="FFFFFF"/>
                  </a:solidFill>
                </a:rPr>
                <a:t>Unauthorized Access </a:t>
              </a:r>
              <a:r>
                <a:rPr lang="en-US" sz="1400" dirty="0">
                  <a:solidFill>
                    <a:schemeClr val="accent1">
                      <a:lumMod val="20000"/>
                      <a:lumOff val="80000"/>
                    </a:schemeClr>
                  </a:solidFill>
                  <a:latin typeface="+mj-lt"/>
                </a:rPr>
                <a:t>Protect and monitor AWS environments for unauthorized user access events. </a:t>
              </a:r>
            </a:p>
          </p:txBody>
        </p:sp>
      </p:grpSp>
      <p:grpSp>
        <p:nvGrpSpPr>
          <p:cNvPr id="34" name="Group 33">
            <a:extLst>
              <a:ext uri="{FF2B5EF4-FFF2-40B4-BE49-F238E27FC236}">
                <a16:creationId xmlns:a16="http://schemas.microsoft.com/office/drawing/2014/main" id="{63473810-81CE-4A93-AA46-0DD5D7FFA0EB}"/>
              </a:ext>
            </a:extLst>
          </p:cNvPr>
          <p:cNvGrpSpPr/>
          <p:nvPr/>
        </p:nvGrpSpPr>
        <p:grpSpPr>
          <a:xfrm>
            <a:off x="4818393" y="1937329"/>
            <a:ext cx="2551384" cy="2860234"/>
            <a:chOff x="5808845" y="2336266"/>
            <a:chExt cx="2551384" cy="2860234"/>
          </a:xfrm>
        </p:grpSpPr>
        <p:sp>
          <p:nvSpPr>
            <p:cNvPr id="14" name="Rectangle 13">
              <a:extLst>
                <a:ext uri="{FF2B5EF4-FFF2-40B4-BE49-F238E27FC236}">
                  <a16:creationId xmlns:a16="http://schemas.microsoft.com/office/drawing/2014/main" id="{B55C5476-A860-4052-8BEE-CD2CF52CCE30}"/>
                </a:ext>
              </a:extLst>
            </p:cNvPr>
            <p:cNvSpPr/>
            <p:nvPr/>
          </p:nvSpPr>
          <p:spPr>
            <a:xfrm>
              <a:off x="5933808" y="2336266"/>
              <a:ext cx="2297630" cy="1837344"/>
            </a:xfrm>
            <a:prstGeom prst="rect">
              <a:avLst/>
            </a:prstGeom>
            <a:noFill/>
            <a:ln w="12700" cap="flat" cmpd="sng" algn="ctr">
              <a:solidFill>
                <a:schemeClr val="bg1"/>
              </a:solidFill>
              <a:prstDash val="dash"/>
            </a:ln>
            <a:effectLst/>
          </p:spPr>
          <p:txBody>
            <a:bodyPr rot="0" spcFirstLastPara="0" vert="horz" wrap="square" lIns="91440" tIns="9144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mazon Ember"/>
                <a:ea typeface="+mn-ea"/>
                <a:cs typeface="+mn-cs"/>
              </a:endParaRPr>
            </a:p>
          </p:txBody>
        </p:sp>
        <p:sp>
          <p:nvSpPr>
            <p:cNvPr id="35" name="TextBox 34">
              <a:extLst>
                <a:ext uri="{FF2B5EF4-FFF2-40B4-BE49-F238E27FC236}">
                  <a16:creationId xmlns:a16="http://schemas.microsoft.com/office/drawing/2014/main" id="{5EBA29B1-839D-4F6D-BB3A-31A37B406ED0}"/>
                </a:ext>
              </a:extLst>
            </p:cNvPr>
            <p:cNvSpPr txBox="1"/>
            <p:nvPr/>
          </p:nvSpPr>
          <p:spPr>
            <a:xfrm>
              <a:off x="5808845" y="4180837"/>
              <a:ext cx="2551384" cy="1015663"/>
            </a:xfrm>
            <a:prstGeom prst="rect">
              <a:avLst/>
            </a:prstGeom>
            <a:noFill/>
          </p:spPr>
          <p:txBody>
            <a:bodyPr wrap="square" rtlCol="0">
              <a:spAutoFit/>
            </a:bodyPr>
            <a:lstStyle/>
            <a:p>
              <a:pPr lvl="0" algn="ctr">
                <a:defRPr/>
              </a:pPr>
              <a:r>
                <a:rPr lang="en-GB" b="1" dirty="0">
                  <a:solidFill>
                    <a:srgbClr val="FFFFFF"/>
                  </a:solidFill>
                </a:rPr>
                <a:t>Cloud Storage Services</a:t>
              </a:r>
            </a:p>
            <a:p>
              <a:pPr lvl="0" algn="ctr">
                <a:defRPr/>
              </a:pPr>
              <a:r>
                <a:rPr lang="en-GB" sz="1400" dirty="0">
                  <a:solidFill>
                    <a:schemeClr val="accent1">
                      <a:lumMod val="20000"/>
                      <a:lumOff val="80000"/>
                    </a:schemeClr>
                  </a:solidFill>
                  <a:latin typeface="Calibri Light" panose="020F0302020204030204"/>
                </a:rPr>
                <a:t>Automatically discover storage services and access security configurations</a:t>
              </a:r>
              <a:endParaRPr lang="en-US" sz="1400" dirty="0">
                <a:solidFill>
                  <a:schemeClr val="accent1">
                    <a:lumMod val="20000"/>
                    <a:lumOff val="80000"/>
                  </a:schemeClr>
                </a:solidFill>
                <a:latin typeface="Calibri Light" panose="020F0302020204030204"/>
              </a:endParaRPr>
            </a:p>
          </p:txBody>
        </p:sp>
      </p:grpSp>
      <p:grpSp>
        <p:nvGrpSpPr>
          <p:cNvPr id="8" name="Group 7">
            <a:extLst>
              <a:ext uri="{FF2B5EF4-FFF2-40B4-BE49-F238E27FC236}">
                <a16:creationId xmlns:a16="http://schemas.microsoft.com/office/drawing/2014/main" id="{7438A431-FF76-4BA1-9BF8-0842D7068D37}"/>
              </a:ext>
            </a:extLst>
          </p:cNvPr>
          <p:cNvGrpSpPr/>
          <p:nvPr/>
        </p:nvGrpSpPr>
        <p:grpSpPr>
          <a:xfrm>
            <a:off x="8504095" y="1937142"/>
            <a:ext cx="2504531" cy="2853007"/>
            <a:chOff x="8570958" y="1944369"/>
            <a:chExt cx="2504531" cy="2853007"/>
          </a:xfrm>
        </p:grpSpPr>
        <p:grpSp>
          <p:nvGrpSpPr>
            <p:cNvPr id="37" name="Group 36">
              <a:extLst>
                <a:ext uri="{FF2B5EF4-FFF2-40B4-BE49-F238E27FC236}">
                  <a16:creationId xmlns:a16="http://schemas.microsoft.com/office/drawing/2014/main" id="{F06ABDE8-FBF1-43AE-AB49-1CDF8DBF81E9}"/>
                </a:ext>
              </a:extLst>
            </p:cNvPr>
            <p:cNvGrpSpPr/>
            <p:nvPr/>
          </p:nvGrpSpPr>
          <p:grpSpPr>
            <a:xfrm>
              <a:off x="8570958" y="1944369"/>
              <a:ext cx="2504531" cy="2853007"/>
              <a:chOff x="8570958" y="2336266"/>
              <a:chExt cx="2504531" cy="2853007"/>
            </a:xfrm>
          </p:grpSpPr>
          <p:sp>
            <p:nvSpPr>
              <p:cNvPr id="15" name="Rectangle 14">
                <a:extLst>
                  <a:ext uri="{FF2B5EF4-FFF2-40B4-BE49-F238E27FC236}">
                    <a16:creationId xmlns:a16="http://schemas.microsoft.com/office/drawing/2014/main" id="{362D8B02-CB23-4AEA-A9C5-343FD6727A5D}"/>
                  </a:ext>
                </a:extLst>
              </p:cNvPr>
              <p:cNvSpPr/>
              <p:nvPr/>
            </p:nvSpPr>
            <p:spPr>
              <a:xfrm>
                <a:off x="8637936" y="2336266"/>
                <a:ext cx="2304384" cy="1837344"/>
              </a:xfrm>
              <a:prstGeom prst="rect">
                <a:avLst/>
              </a:prstGeom>
              <a:noFill/>
              <a:ln w="12700" cap="flat" cmpd="sng" algn="ctr">
                <a:solidFill>
                  <a:schemeClr val="bg1"/>
                </a:solidFill>
                <a:prstDash val="dash"/>
              </a:ln>
              <a:effectLst/>
            </p:spPr>
            <p:txBody>
              <a:bodyPr rot="0" spcFirstLastPara="0" vert="horz" wrap="square" lIns="91440" tIns="9144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mazon Ember"/>
                  <a:ea typeface="+mn-ea"/>
                  <a:cs typeface="+mn-cs"/>
                </a:endParaRPr>
              </a:p>
            </p:txBody>
          </p:sp>
          <p:sp>
            <p:nvSpPr>
              <p:cNvPr id="36" name="TextBox 35">
                <a:extLst>
                  <a:ext uri="{FF2B5EF4-FFF2-40B4-BE49-F238E27FC236}">
                    <a16:creationId xmlns:a16="http://schemas.microsoft.com/office/drawing/2014/main" id="{A06ED2F8-0574-4929-977E-2FB511983F2B}"/>
                  </a:ext>
                </a:extLst>
              </p:cNvPr>
              <p:cNvSpPr txBox="1"/>
              <p:nvPr/>
            </p:nvSpPr>
            <p:spPr>
              <a:xfrm>
                <a:off x="8570958" y="4173610"/>
                <a:ext cx="2504531" cy="1015663"/>
              </a:xfrm>
              <a:prstGeom prst="rect">
                <a:avLst/>
              </a:prstGeom>
              <a:noFill/>
            </p:spPr>
            <p:txBody>
              <a:bodyPr wrap="square" rtlCol="0">
                <a:spAutoFit/>
              </a:bodyPr>
              <a:lstStyle/>
              <a:p>
                <a:pPr lvl="0" algn="ctr">
                  <a:defRPr/>
                </a:pPr>
                <a:r>
                  <a:rPr lang="en-GB" b="1" dirty="0">
                    <a:solidFill>
                      <a:srgbClr val="FFFFFF"/>
                    </a:solidFill>
                  </a:rPr>
                  <a:t>Anti-Ransomware</a:t>
                </a:r>
              </a:p>
              <a:p>
                <a:pPr lvl="0" algn="ctr">
                  <a:defRPr/>
                </a:pPr>
                <a:r>
                  <a:rPr lang="en-US" sz="1400" dirty="0">
                    <a:solidFill>
                      <a:schemeClr val="accent1">
                        <a:lumMod val="20000"/>
                        <a:lumOff val="80000"/>
                      </a:schemeClr>
                    </a:solidFill>
                    <a:latin typeface="+mj-lt"/>
                  </a:rPr>
                  <a:t>Stops ransomware and automatically rolls back any changes to prevent data loss </a:t>
                </a:r>
              </a:p>
            </p:txBody>
          </p:sp>
        </p:grpSp>
        <p:grpSp>
          <p:nvGrpSpPr>
            <p:cNvPr id="5" name="Group 4">
              <a:extLst>
                <a:ext uri="{FF2B5EF4-FFF2-40B4-BE49-F238E27FC236}">
                  <a16:creationId xmlns:a16="http://schemas.microsoft.com/office/drawing/2014/main" id="{2793ABC7-B1DD-432F-A2F5-CAC3A31E4A9A}"/>
                </a:ext>
              </a:extLst>
            </p:cNvPr>
            <p:cNvGrpSpPr>
              <a:grpSpLocks noChangeAspect="1"/>
            </p:cNvGrpSpPr>
            <p:nvPr/>
          </p:nvGrpSpPr>
          <p:grpSpPr>
            <a:xfrm>
              <a:off x="8725087" y="2289871"/>
              <a:ext cx="2119644" cy="1123719"/>
              <a:chOff x="8603344" y="388533"/>
              <a:chExt cx="2280556" cy="1209026"/>
            </a:xfrm>
          </p:grpSpPr>
          <p:pic>
            <p:nvPicPr>
              <p:cNvPr id="3" name="Picture 2">
                <a:extLst>
                  <a:ext uri="{FF2B5EF4-FFF2-40B4-BE49-F238E27FC236}">
                    <a16:creationId xmlns:a16="http://schemas.microsoft.com/office/drawing/2014/main" id="{148E064A-9CCE-4FB7-AF49-5F57C72AB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1" r="43772"/>
              <a:stretch/>
            </p:blipFill>
            <p:spPr bwMode="auto">
              <a:xfrm>
                <a:off x="8603344" y="388533"/>
                <a:ext cx="2280556" cy="70574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4D3449AD-DE6C-437C-AF1F-30855BCF85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23"/>
              <a:stretch/>
            </p:blipFill>
            <p:spPr bwMode="auto">
              <a:xfrm>
                <a:off x="8860964" y="899325"/>
                <a:ext cx="1854940" cy="69823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3" name="Graphic 42">
            <a:extLst>
              <a:ext uri="{FF2B5EF4-FFF2-40B4-BE49-F238E27FC236}">
                <a16:creationId xmlns:a16="http://schemas.microsoft.com/office/drawing/2014/main" id="{99F97C39-A005-4F86-8FB3-ADFADCEDA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8518" y="5013873"/>
            <a:ext cx="1591430" cy="377965"/>
          </a:xfrm>
          <a:prstGeom prst="rect">
            <a:avLst/>
          </a:prstGeom>
        </p:spPr>
      </p:pic>
      <p:pic>
        <p:nvPicPr>
          <p:cNvPr id="51" name="Graphic 50">
            <a:extLst>
              <a:ext uri="{FF2B5EF4-FFF2-40B4-BE49-F238E27FC236}">
                <a16:creationId xmlns:a16="http://schemas.microsoft.com/office/drawing/2014/main" id="{0C59A2BF-161A-4487-8A64-DE7010C5F6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2353" y="5023768"/>
            <a:ext cx="2790825" cy="361950"/>
          </a:xfrm>
          <a:prstGeom prst="rect">
            <a:avLst/>
          </a:prstGeom>
        </p:spPr>
      </p:pic>
      <p:pic>
        <p:nvPicPr>
          <p:cNvPr id="52" name="Graphic 6">
            <a:extLst>
              <a:ext uri="{FF2B5EF4-FFF2-40B4-BE49-F238E27FC236}">
                <a16:creationId xmlns:a16="http://schemas.microsoft.com/office/drawing/2014/main" id="{9E1EE864-52D0-4FF6-ACEA-4DA73CA79E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009" y="2245823"/>
            <a:ext cx="762000" cy="76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Graphic 17">
            <a:extLst>
              <a:ext uri="{FF2B5EF4-FFF2-40B4-BE49-F238E27FC236}">
                <a16:creationId xmlns:a16="http://schemas.microsoft.com/office/drawing/2014/main" id="{55FADEE7-18DE-43C9-96CD-39440100D5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4852" y="2245823"/>
            <a:ext cx="762000" cy="76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Graphic 8">
            <a:extLst>
              <a:ext uri="{FF2B5EF4-FFF2-40B4-BE49-F238E27FC236}">
                <a16:creationId xmlns:a16="http://schemas.microsoft.com/office/drawing/2014/main" id="{AA401428-C725-4314-88BE-FF81926FCE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0017" y="2751670"/>
            <a:ext cx="762000" cy="762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041F83BE-3D7F-44C0-BFC8-7A4521193EB6}"/>
              </a:ext>
            </a:extLst>
          </p:cNvPr>
          <p:cNvPicPr>
            <a:picLocks noChangeAspect="1"/>
          </p:cNvPicPr>
          <p:nvPr/>
        </p:nvPicPr>
        <p:blipFill>
          <a:blip r:embed="rId11"/>
          <a:stretch>
            <a:fillRect/>
          </a:stretch>
        </p:blipFill>
        <p:spPr>
          <a:xfrm>
            <a:off x="5203696" y="5019487"/>
            <a:ext cx="1828929" cy="360170"/>
          </a:xfrm>
          <a:prstGeom prst="rect">
            <a:avLst/>
          </a:prstGeom>
        </p:spPr>
      </p:pic>
      <p:pic>
        <p:nvPicPr>
          <p:cNvPr id="2052" name="Picture 4" descr="Protection concept: Access Denied on digital background ⬇ Stock Photo,  Image by © maxkabakov #31894123">
            <a:extLst>
              <a:ext uri="{FF2B5EF4-FFF2-40B4-BE49-F238E27FC236}">
                <a16:creationId xmlns:a16="http://schemas.microsoft.com/office/drawing/2014/main" id="{BA17F3FD-B708-4F05-925C-0BE7A57EA4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379" y="2125448"/>
            <a:ext cx="2006322" cy="150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EF3B4-19C1-4415-A87E-A511C2156E21}"/>
              </a:ext>
            </a:extLst>
          </p:cNvPr>
          <p:cNvPicPr>
            <a:picLocks noChangeAspect="1"/>
          </p:cNvPicPr>
          <p:nvPr/>
        </p:nvPicPr>
        <p:blipFill>
          <a:blip r:embed="rId3"/>
          <a:stretch>
            <a:fillRect/>
          </a:stretch>
        </p:blipFill>
        <p:spPr>
          <a:xfrm>
            <a:off x="0" y="2466207"/>
            <a:ext cx="12192000" cy="1925586"/>
          </a:xfrm>
          <a:prstGeom prst="rect">
            <a:avLst/>
          </a:prstGeom>
        </p:spPr>
      </p:pic>
      <p:sp>
        <p:nvSpPr>
          <p:cNvPr id="3" name="Title 2">
            <a:extLst>
              <a:ext uri="{FF2B5EF4-FFF2-40B4-BE49-F238E27FC236}">
                <a16:creationId xmlns:a16="http://schemas.microsoft.com/office/drawing/2014/main" id="{B54878C5-0E38-4B45-BB4E-CCDE37CC7A46}"/>
              </a:ext>
            </a:extLst>
          </p:cNvPr>
          <p:cNvSpPr>
            <a:spLocks noGrp="1"/>
          </p:cNvSpPr>
          <p:nvPr>
            <p:ph type="title"/>
          </p:nvPr>
        </p:nvSpPr>
        <p:spPr/>
        <p:txBody>
          <a:bodyPr/>
          <a:lstStyle/>
          <a:p>
            <a:r>
              <a:rPr lang="en-GB" dirty="0"/>
              <a:t>Summary and Next Steps</a:t>
            </a:r>
            <a:endParaRPr lang="en-US" dirty="0"/>
          </a:p>
        </p:txBody>
      </p:sp>
    </p:spTree>
    <p:extLst>
      <p:ext uri="{BB962C8B-B14F-4D97-AF65-F5344CB8AC3E}">
        <p14:creationId xmlns:p14="http://schemas.microsoft.com/office/powerpoint/2010/main" val="79442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Title 1024">
            <a:extLst>
              <a:ext uri="{FF2B5EF4-FFF2-40B4-BE49-F238E27FC236}">
                <a16:creationId xmlns:a16="http://schemas.microsoft.com/office/drawing/2014/main" id="{C07857E6-571B-4F82-B23C-B0E72C9D26F6}"/>
              </a:ext>
            </a:extLst>
          </p:cNvPr>
          <p:cNvSpPr>
            <a:spLocks noGrp="1"/>
          </p:cNvSpPr>
          <p:nvPr>
            <p:ph type="title"/>
          </p:nvPr>
        </p:nvSpPr>
        <p:spPr/>
        <p:txBody>
          <a:bodyPr>
            <a:normAutofit/>
          </a:bodyPr>
          <a:lstStyle/>
          <a:p>
            <a:r>
              <a:rPr lang="en-GB" dirty="0"/>
              <a:t>Sophos Hybrid Cloud Security Portfolio</a:t>
            </a:r>
            <a:endParaRPr lang="en-US" dirty="0">
              <a:latin typeface="+mn-lt"/>
              <a:cs typeface="Calibri"/>
            </a:endParaRPr>
          </a:p>
        </p:txBody>
      </p:sp>
      <p:sp>
        <p:nvSpPr>
          <p:cNvPr id="2" name="Content Placeholder 1">
            <a:extLst>
              <a:ext uri="{FF2B5EF4-FFF2-40B4-BE49-F238E27FC236}">
                <a16:creationId xmlns:a16="http://schemas.microsoft.com/office/drawing/2014/main" id="{4A468B59-CCEB-44FE-91F3-13E3E2638A16}"/>
              </a:ext>
            </a:extLst>
          </p:cNvPr>
          <p:cNvSpPr>
            <a:spLocks noGrp="1"/>
          </p:cNvSpPr>
          <p:nvPr>
            <p:ph sz="quarter" idx="4294967295"/>
          </p:nvPr>
        </p:nvSpPr>
        <p:spPr>
          <a:xfrm>
            <a:off x="420130" y="998538"/>
            <a:ext cx="10881283" cy="419100"/>
          </a:xfrm>
        </p:spPr>
        <p:txBody>
          <a:bodyPr>
            <a:normAutofit/>
          </a:bodyPr>
          <a:lstStyle/>
          <a:p>
            <a:pPr marL="0" indent="0">
              <a:buNone/>
            </a:pPr>
            <a:r>
              <a:rPr lang="en-US" sz="2000" i="1" dirty="0">
                <a:solidFill>
                  <a:schemeClr val="accent3">
                    <a:lumMod val="60000"/>
                    <a:lumOff val="40000"/>
                  </a:schemeClr>
                </a:solidFill>
              </a:rPr>
              <a:t>Secure data, workloads, apps, and access from on-premises to cloud with Sophos</a:t>
            </a:r>
          </a:p>
        </p:txBody>
      </p:sp>
      <p:grpSp>
        <p:nvGrpSpPr>
          <p:cNvPr id="7" name="Group 6">
            <a:extLst>
              <a:ext uri="{FF2B5EF4-FFF2-40B4-BE49-F238E27FC236}">
                <a16:creationId xmlns:a16="http://schemas.microsoft.com/office/drawing/2014/main" id="{CEEAE3BC-389F-4E48-932B-45F50C6E4265}"/>
              </a:ext>
            </a:extLst>
          </p:cNvPr>
          <p:cNvGrpSpPr/>
          <p:nvPr/>
        </p:nvGrpSpPr>
        <p:grpSpPr>
          <a:xfrm>
            <a:off x="913709" y="1773748"/>
            <a:ext cx="10363583" cy="4309722"/>
            <a:chOff x="1075873" y="1773748"/>
            <a:chExt cx="10363583" cy="4309722"/>
          </a:xfrm>
        </p:grpSpPr>
        <p:sp>
          <p:nvSpPr>
            <p:cNvPr id="94" name="Rounded Rectangle 38">
              <a:extLst>
                <a:ext uri="{FF2B5EF4-FFF2-40B4-BE49-F238E27FC236}">
                  <a16:creationId xmlns:a16="http://schemas.microsoft.com/office/drawing/2014/main" id="{9D60E086-D5F9-4E44-BD86-D96B3B1B3BE6}"/>
                </a:ext>
              </a:extLst>
            </p:cNvPr>
            <p:cNvSpPr>
              <a:spLocks noChangeAspect="1"/>
            </p:cNvSpPr>
            <p:nvPr/>
          </p:nvSpPr>
          <p:spPr>
            <a:xfrm>
              <a:off x="1086201" y="4168018"/>
              <a:ext cx="10353255" cy="1915452"/>
            </a:xfrm>
            <a:prstGeom prst="roundRect">
              <a:avLst>
                <a:gd name="adj" fmla="val 3549"/>
              </a:avLst>
            </a:prstGeom>
            <a:solidFill>
              <a:srgbClr val="00102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b="1" i="1" dirty="0">
                <a:solidFill>
                  <a:schemeClr val="bg1"/>
                </a:solidFill>
              </a:endParaRPr>
            </a:p>
          </p:txBody>
        </p:sp>
        <p:sp>
          <p:nvSpPr>
            <p:cNvPr id="133" name="TextBox 132">
              <a:extLst>
                <a:ext uri="{FF2B5EF4-FFF2-40B4-BE49-F238E27FC236}">
                  <a16:creationId xmlns:a16="http://schemas.microsoft.com/office/drawing/2014/main" id="{54BBC678-1378-4A2F-8F09-0B90F6955995}"/>
                </a:ext>
              </a:extLst>
            </p:cNvPr>
            <p:cNvSpPr txBox="1"/>
            <p:nvPr/>
          </p:nvSpPr>
          <p:spPr>
            <a:xfrm>
              <a:off x="1086202" y="4269745"/>
              <a:ext cx="10342925" cy="307777"/>
            </a:xfrm>
            <a:prstGeom prst="rect">
              <a:avLst/>
            </a:prstGeom>
            <a:noFill/>
          </p:spPr>
          <p:txBody>
            <a:bodyPr wrap="square" rtlCol="0">
              <a:spAutoFit/>
            </a:bodyPr>
            <a:lstStyle/>
            <a:p>
              <a:pPr algn="ctr">
                <a:spcAft>
                  <a:spcPts val="300"/>
                </a:spcAft>
              </a:pPr>
              <a:r>
                <a:rPr lang="en-US" sz="1400" b="1" dirty="0">
                  <a:solidFill>
                    <a:schemeClr val="bg1"/>
                  </a:solidFill>
                </a:rPr>
                <a:t>Sophos Products and Services</a:t>
              </a:r>
            </a:p>
          </p:txBody>
        </p:sp>
        <p:sp>
          <p:nvSpPr>
            <p:cNvPr id="78" name="Rectangle: Rounded Corners 77">
              <a:extLst>
                <a:ext uri="{FF2B5EF4-FFF2-40B4-BE49-F238E27FC236}">
                  <a16:creationId xmlns:a16="http://schemas.microsoft.com/office/drawing/2014/main" id="{ACE75226-4455-4DA6-A1ED-D892B6672BE4}"/>
                </a:ext>
              </a:extLst>
            </p:cNvPr>
            <p:cNvSpPr/>
            <p:nvPr/>
          </p:nvSpPr>
          <p:spPr>
            <a:xfrm>
              <a:off x="1075873" y="1773748"/>
              <a:ext cx="10353254" cy="1029392"/>
            </a:xfrm>
            <a:prstGeom prst="roundRect">
              <a:avLst>
                <a:gd name="adj" fmla="val 5671"/>
              </a:avLst>
            </a:prstGeom>
            <a:solidFill>
              <a:srgbClr val="055BB5"/>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Rounded Corners 81">
              <a:extLst>
                <a:ext uri="{FF2B5EF4-FFF2-40B4-BE49-F238E27FC236}">
                  <a16:creationId xmlns:a16="http://schemas.microsoft.com/office/drawing/2014/main" id="{ED7A3642-CDCE-4606-92D2-D5161B1B6260}"/>
                </a:ext>
              </a:extLst>
            </p:cNvPr>
            <p:cNvSpPr/>
            <p:nvPr/>
          </p:nvSpPr>
          <p:spPr>
            <a:xfrm>
              <a:off x="1076872" y="2969198"/>
              <a:ext cx="2463074" cy="1039125"/>
            </a:xfrm>
            <a:prstGeom prst="roundRect">
              <a:avLst>
                <a:gd name="adj" fmla="val 5637"/>
              </a:avLst>
            </a:prstGeom>
            <a:solidFill>
              <a:srgbClr val="00193C"/>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spcAft>
                  <a:spcPts val="600"/>
                </a:spcAft>
              </a:pPr>
              <a:r>
                <a:rPr lang="en-GB" sz="1400" b="1" dirty="0">
                  <a:solidFill>
                    <a:schemeClr val="bg1"/>
                  </a:solidFill>
                </a:rPr>
                <a:t>Connect Securely </a:t>
              </a:r>
            </a:p>
            <a:p>
              <a:pPr algn="ctr" defTabSz="487650">
                <a:spcAft>
                  <a:spcPts val="600"/>
                </a:spcAft>
                <a:defRPr/>
              </a:pPr>
              <a:r>
                <a:rPr lang="en-US" sz="1200" dirty="0">
                  <a:solidFill>
                    <a:schemeClr val="accent2"/>
                  </a:solidFill>
                </a:rPr>
                <a:t>Stop credential theft and least privilege access with granular application access controls. </a:t>
              </a:r>
            </a:p>
          </p:txBody>
        </p:sp>
        <p:sp>
          <p:nvSpPr>
            <p:cNvPr id="126" name="Rectangle: Rounded Corners 125">
              <a:extLst>
                <a:ext uri="{FF2B5EF4-FFF2-40B4-BE49-F238E27FC236}">
                  <a16:creationId xmlns:a16="http://schemas.microsoft.com/office/drawing/2014/main" id="{71DC1044-5F55-4678-AF1C-127A6B386E17}"/>
                </a:ext>
              </a:extLst>
            </p:cNvPr>
            <p:cNvSpPr/>
            <p:nvPr/>
          </p:nvSpPr>
          <p:spPr>
            <a:xfrm>
              <a:off x="6348766" y="2972383"/>
              <a:ext cx="2453744" cy="1039125"/>
            </a:xfrm>
            <a:prstGeom prst="roundRect">
              <a:avLst>
                <a:gd name="adj" fmla="val 5637"/>
              </a:avLst>
            </a:prstGeom>
            <a:solidFill>
              <a:srgbClr val="00193C"/>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spcAft>
                  <a:spcPts val="600"/>
                </a:spcAft>
              </a:pPr>
              <a:r>
                <a:rPr lang="en-US" sz="1400" b="1" dirty="0">
                  <a:solidFill>
                    <a:schemeClr val="bg1"/>
                  </a:solidFill>
                </a:rPr>
                <a:t>Protect Data and Workloads</a:t>
              </a:r>
            </a:p>
            <a:p>
              <a:pPr algn="ctr">
                <a:spcAft>
                  <a:spcPts val="600"/>
                </a:spcAft>
              </a:pPr>
              <a:r>
                <a:rPr lang="en-US" sz="1200" dirty="0">
                  <a:solidFill>
                    <a:schemeClr val="accent2"/>
                  </a:solidFill>
                </a:rPr>
                <a:t>Stop ransomware, advanced threats and prevent cloud infrastructure vulnerabilities.</a:t>
              </a:r>
            </a:p>
          </p:txBody>
        </p:sp>
        <p:sp>
          <p:nvSpPr>
            <p:cNvPr id="127" name="Rectangle: Rounded Corners 126">
              <a:extLst>
                <a:ext uri="{FF2B5EF4-FFF2-40B4-BE49-F238E27FC236}">
                  <a16:creationId xmlns:a16="http://schemas.microsoft.com/office/drawing/2014/main" id="{462330D5-9841-4C8C-B1B0-88C4F83C35DF}"/>
                </a:ext>
              </a:extLst>
            </p:cNvPr>
            <p:cNvSpPr/>
            <p:nvPr/>
          </p:nvSpPr>
          <p:spPr>
            <a:xfrm>
              <a:off x="3712819" y="2970091"/>
              <a:ext cx="2463074" cy="1039125"/>
            </a:xfrm>
            <a:prstGeom prst="roundRect">
              <a:avLst>
                <a:gd name="adj" fmla="val 5637"/>
              </a:avLst>
            </a:prstGeom>
            <a:solidFill>
              <a:srgbClr val="00193C"/>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spcAft>
                  <a:spcPts val="600"/>
                </a:spcAft>
              </a:pPr>
              <a:r>
                <a:rPr lang="en-US" sz="1400" b="1" dirty="0">
                  <a:solidFill>
                    <a:schemeClr val="bg1"/>
                  </a:solidFill>
                </a:rPr>
                <a:t>Secure the Network</a:t>
              </a:r>
            </a:p>
            <a:p>
              <a:pPr algn="ctr">
                <a:spcAft>
                  <a:spcPts val="600"/>
                </a:spcAft>
              </a:pPr>
              <a:r>
                <a:rPr lang="en-US" sz="1200" dirty="0">
                  <a:solidFill>
                    <a:schemeClr val="accent2"/>
                  </a:solidFill>
                </a:rPr>
                <a:t>Secure environments and </a:t>
              </a:r>
              <a:br>
                <a:rPr lang="en-US" sz="1200" dirty="0">
                  <a:solidFill>
                    <a:schemeClr val="accent2"/>
                  </a:solidFill>
                </a:rPr>
              </a:br>
              <a:r>
                <a:rPr lang="en-US" sz="1200" dirty="0">
                  <a:solidFill>
                    <a:schemeClr val="accent2"/>
                  </a:solidFill>
                </a:rPr>
                <a:t>web-facing applications from advanced threats.</a:t>
              </a:r>
            </a:p>
          </p:txBody>
        </p:sp>
        <p:sp>
          <p:nvSpPr>
            <p:cNvPr id="128" name="Rectangle: Rounded Corners 127">
              <a:extLst>
                <a:ext uri="{FF2B5EF4-FFF2-40B4-BE49-F238E27FC236}">
                  <a16:creationId xmlns:a16="http://schemas.microsoft.com/office/drawing/2014/main" id="{5395911E-6158-4894-95DD-D9390327E1C2}"/>
                </a:ext>
              </a:extLst>
            </p:cNvPr>
            <p:cNvSpPr/>
            <p:nvPr/>
          </p:nvSpPr>
          <p:spPr>
            <a:xfrm>
              <a:off x="8975383" y="2973350"/>
              <a:ext cx="2453744" cy="1039125"/>
            </a:xfrm>
            <a:prstGeom prst="roundRect">
              <a:avLst>
                <a:gd name="adj" fmla="val 5637"/>
              </a:avLst>
            </a:prstGeom>
            <a:solidFill>
              <a:srgbClr val="00193C"/>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bIns="108000" rtlCol="0" anchor="ctr"/>
            <a:lstStyle/>
            <a:p>
              <a:pPr algn="ctr">
                <a:spcAft>
                  <a:spcPts val="600"/>
                </a:spcAft>
              </a:pPr>
              <a:r>
                <a:rPr lang="en-US" sz="1400" b="1" dirty="0">
                  <a:solidFill>
                    <a:schemeClr val="bg1"/>
                  </a:solidFill>
                </a:rPr>
                <a:t>Integrate with DevOps</a:t>
              </a:r>
            </a:p>
            <a:p>
              <a:pPr algn="ctr">
                <a:spcAft>
                  <a:spcPts val="600"/>
                </a:spcAft>
              </a:pPr>
              <a:r>
                <a:rPr lang="en-US" sz="1200" dirty="0">
                  <a:solidFill>
                    <a:schemeClr val="accent2"/>
                  </a:solidFill>
                </a:rPr>
                <a:t>Prevent vulnerabilities pre-deployment with automated build pipeline security.</a:t>
              </a:r>
            </a:p>
          </p:txBody>
        </p:sp>
        <p:grpSp>
          <p:nvGrpSpPr>
            <p:cNvPr id="57" name="Group 56">
              <a:extLst>
                <a:ext uri="{FF2B5EF4-FFF2-40B4-BE49-F238E27FC236}">
                  <a16:creationId xmlns:a16="http://schemas.microsoft.com/office/drawing/2014/main" id="{047AEED9-3FDF-4F88-850D-BB3A78DD38E1}"/>
                </a:ext>
              </a:extLst>
            </p:cNvPr>
            <p:cNvGrpSpPr/>
            <p:nvPr/>
          </p:nvGrpSpPr>
          <p:grpSpPr>
            <a:xfrm>
              <a:off x="3736417" y="1882871"/>
              <a:ext cx="5042491" cy="808749"/>
              <a:chOff x="3906058" y="1729602"/>
              <a:chExt cx="5042491" cy="808749"/>
            </a:xfrm>
          </p:grpSpPr>
          <p:sp>
            <p:nvSpPr>
              <p:cNvPr id="65" name="TextBox 64">
                <a:extLst>
                  <a:ext uri="{FF2B5EF4-FFF2-40B4-BE49-F238E27FC236}">
                    <a16:creationId xmlns:a16="http://schemas.microsoft.com/office/drawing/2014/main" id="{FEB929E3-F921-4FFE-B429-BEF6571D9853}"/>
                  </a:ext>
                </a:extLst>
              </p:cNvPr>
              <p:cNvSpPr txBox="1"/>
              <p:nvPr/>
            </p:nvSpPr>
            <p:spPr>
              <a:xfrm>
                <a:off x="4708924" y="1828033"/>
                <a:ext cx="4239625" cy="553998"/>
              </a:xfrm>
              <a:prstGeom prst="rect">
                <a:avLst/>
              </a:prstGeom>
              <a:noFill/>
            </p:spPr>
            <p:txBody>
              <a:bodyPr wrap="square" lIns="91440" tIns="45720" rIns="91440" bIns="45720" rtlCol="0" anchor="t">
                <a:spAutoFit/>
              </a:bodyPr>
              <a:lstStyle/>
              <a:p>
                <a:pPr algn="ctr">
                  <a:spcAft>
                    <a:spcPts val="300"/>
                  </a:spcAft>
                </a:pPr>
                <a:r>
                  <a:rPr lang="en-GB" sz="3000" b="1" dirty="0">
                    <a:solidFill>
                      <a:schemeClr val="bg1"/>
                    </a:solidFill>
                    <a:latin typeface="Calibri" panose="020F0502020204030204" pitchFamily="34" charset="0"/>
                    <a:cs typeface="Calibri" panose="020F0502020204030204" pitchFamily="34" charset="0"/>
                  </a:rPr>
                  <a:t>Sophos Cloud Security</a:t>
                </a:r>
              </a:p>
            </p:txBody>
          </p:sp>
          <p:pic>
            <p:nvPicPr>
              <p:cNvPr id="66" name="Picture 65" descr="Icon&#10;&#10;Description automatically generated">
                <a:extLst>
                  <a:ext uri="{FF2B5EF4-FFF2-40B4-BE49-F238E27FC236}">
                    <a16:creationId xmlns:a16="http://schemas.microsoft.com/office/drawing/2014/main" id="{409A2760-9382-424A-81FB-CCA2C3186B7F}"/>
                  </a:ext>
                </a:extLst>
              </p:cNvPr>
              <p:cNvPicPr>
                <a:picLocks noChangeAspect="1"/>
              </p:cNvPicPr>
              <p:nvPr/>
            </p:nvPicPr>
            <p:blipFill>
              <a:blip r:embed="rId3"/>
              <a:stretch>
                <a:fillRect/>
              </a:stretch>
            </p:blipFill>
            <p:spPr>
              <a:xfrm>
                <a:off x="3906058" y="1729602"/>
                <a:ext cx="802867" cy="808749"/>
              </a:xfrm>
              <a:prstGeom prst="rect">
                <a:avLst/>
              </a:prstGeom>
            </p:spPr>
          </p:pic>
        </p:grpSp>
        <p:grpSp>
          <p:nvGrpSpPr>
            <p:cNvPr id="6" name="Group 5">
              <a:extLst>
                <a:ext uri="{FF2B5EF4-FFF2-40B4-BE49-F238E27FC236}">
                  <a16:creationId xmlns:a16="http://schemas.microsoft.com/office/drawing/2014/main" id="{61546254-A3CD-423F-AFC7-D14F63488804}"/>
                </a:ext>
              </a:extLst>
            </p:cNvPr>
            <p:cNvGrpSpPr/>
            <p:nvPr/>
          </p:nvGrpSpPr>
          <p:grpSpPr>
            <a:xfrm>
              <a:off x="1829491" y="4776447"/>
              <a:ext cx="8863544" cy="1190974"/>
              <a:chOff x="2112148" y="4891439"/>
              <a:chExt cx="8863544" cy="1190974"/>
            </a:xfrm>
          </p:grpSpPr>
          <p:sp>
            <p:nvSpPr>
              <p:cNvPr id="67" name="TextBox 66">
                <a:extLst>
                  <a:ext uri="{FF2B5EF4-FFF2-40B4-BE49-F238E27FC236}">
                    <a16:creationId xmlns:a16="http://schemas.microsoft.com/office/drawing/2014/main" id="{E557AB21-CA62-41D3-AE5A-32B10DF7C3EB}"/>
                  </a:ext>
                </a:extLst>
              </p:cNvPr>
              <p:cNvSpPr txBox="1"/>
              <p:nvPr/>
            </p:nvSpPr>
            <p:spPr>
              <a:xfrm>
                <a:off x="6257664" y="5474465"/>
                <a:ext cx="2060194" cy="600164"/>
              </a:xfrm>
              <a:prstGeom prst="rect">
                <a:avLst/>
              </a:prstGeom>
              <a:noFill/>
            </p:spPr>
            <p:txBody>
              <a:bodyPr wrap="square" rtlCol="0">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Intercept X for Server</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Workload protection </a:t>
                </a:r>
                <a:br>
                  <a:rPr lang="en-GB" sz="1100" dirty="0">
                    <a:solidFill>
                      <a:schemeClr val="accent2"/>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and EDR</a:t>
                </a:r>
              </a:p>
            </p:txBody>
          </p:sp>
          <p:sp>
            <p:nvSpPr>
              <p:cNvPr id="68" name="TextBox 67">
                <a:extLst>
                  <a:ext uri="{FF2B5EF4-FFF2-40B4-BE49-F238E27FC236}">
                    <a16:creationId xmlns:a16="http://schemas.microsoft.com/office/drawing/2014/main" id="{FAF0558F-3686-412F-9DAA-C73780B20815}"/>
                  </a:ext>
                </a:extLst>
              </p:cNvPr>
              <p:cNvSpPr txBox="1"/>
              <p:nvPr/>
            </p:nvSpPr>
            <p:spPr>
              <a:xfrm>
                <a:off x="3693844" y="5482249"/>
                <a:ext cx="1236834" cy="600164"/>
              </a:xfrm>
              <a:prstGeom prst="rect">
                <a:avLst/>
              </a:prstGeom>
              <a:noFill/>
            </p:spPr>
            <p:txBody>
              <a:bodyPr wrap="square" rtlCol="0">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Sophos Firewall</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Network and </a:t>
                </a:r>
                <a:br>
                  <a:rPr lang="en-GB" sz="1100" dirty="0">
                    <a:solidFill>
                      <a:schemeClr val="accent2"/>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App Security</a:t>
                </a:r>
              </a:p>
            </p:txBody>
          </p:sp>
          <p:sp>
            <p:nvSpPr>
              <p:cNvPr id="69" name="TextBox 68">
                <a:extLst>
                  <a:ext uri="{FF2B5EF4-FFF2-40B4-BE49-F238E27FC236}">
                    <a16:creationId xmlns:a16="http://schemas.microsoft.com/office/drawing/2014/main" id="{09D33FB4-6B97-4F23-884C-7E51012D5E90}"/>
                  </a:ext>
                </a:extLst>
              </p:cNvPr>
              <p:cNvSpPr txBox="1"/>
              <p:nvPr/>
            </p:nvSpPr>
            <p:spPr>
              <a:xfrm>
                <a:off x="5114065" y="5482249"/>
                <a:ext cx="1360411" cy="600164"/>
              </a:xfrm>
              <a:prstGeom prst="rect">
                <a:avLst/>
              </a:prstGeom>
              <a:noFill/>
            </p:spPr>
            <p:txBody>
              <a:bodyPr wrap="square" lIns="91440" tIns="45720" rIns="91440" bIns="45720" rtlCol="0" anchor="t">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Cloud Optix</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Cloud Security Posture Mgmt.</a:t>
                </a:r>
              </a:p>
            </p:txBody>
          </p:sp>
          <p:sp>
            <p:nvSpPr>
              <p:cNvPr id="70" name="TextBox 69">
                <a:extLst>
                  <a:ext uri="{FF2B5EF4-FFF2-40B4-BE49-F238E27FC236}">
                    <a16:creationId xmlns:a16="http://schemas.microsoft.com/office/drawing/2014/main" id="{6F08F2FA-22E1-4AF9-9301-11F0B46491F9}"/>
                  </a:ext>
                </a:extLst>
              </p:cNvPr>
              <p:cNvSpPr txBox="1"/>
              <p:nvPr/>
            </p:nvSpPr>
            <p:spPr>
              <a:xfrm>
                <a:off x="8095429" y="5482249"/>
                <a:ext cx="1360411" cy="600164"/>
              </a:xfrm>
              <a:prstGeom prst="rect">
                <a:avLst/>
              </a:prstGeom>
              <a:noFill/>
            </p:spPr>
            <p:txBody>
              <a:bodyPr wrap="square" rtlCol="0">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MTR</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Managed Threat Response Service</a:t>
                </a:r>
              </a:p>
            </p:txBody>
          </p:sp>
          <p:grpSp>
            <p:nvGrpSpPr>
              <p:cNvPr id="71" name="Group 70">
                <a:extLst>
                  <a:ext uri="{FF2B5EF4-FFF2-40B4-BE49-F238E27FC236}">
                    <a16:creationId xmlns:a16="http://schemas.microsoft.com/office/drawing/2014/main" id="{D348B6E3-4629-4D4C-88E9-7BA9DEA03B7D}"/>
                  </a:ext>
                </a:extLst>
              </p:cNvPr>
              <p:cNvGrpSpPr>
                <a:grpSpLocks noChangeAspect="1"/>
              </p:cNvGrpSpPr>
              <p:nvPr/>
            </p:nvGrpSpPr>
            <p:grpSpPr bwMode="auto">
              <a:xfrm>
                <a:off x="4033903" y="4893155"/>
                <a:ext cx="555319" cy="477652"/>
                <a:chOff x="58" y="1139"/>
                <a:chExt cx="523" cy="449"/>
              </a:xfrm>
              <a:solidFill>
                <a:schemeClr val="bg1"/>
              </a:solidFill>
            </p:grpSpPr>
            <p:sp>
              <p:nvSpPr>
                <p:cNvPr id="72" name="Freeform 58">
                  <a:extLst>
                    <a:ext uri="{FF2B5EF4-FFF2-40B4-BE49-F238E27FC236}">
                      <a16:creationId xmlns:a16="http://schemas.microsoft.com/office/drawing/2014/main" id="{924C72B2-88BD-43F2-8CEC-6B783AF2CD98}"/>
                    </a:ext>
                  </a:extLst>
                </p:cNvPr>
                <p:cNvSpPr>
                  <a:spLocks noChangeArrowheads="1"/>
                </p:cNvSpPr>
                <p:nvPr/>
              </p:nvSpPr>
              <p:spPr bwMode="auto">
                <a:xfrm>
                  <a:off x="58" y="1139"/>
                  <a:ext cx="523" cy="449"/>
                </a:xfrm>
                <a:custGeom>
                  <a:avLst/>
                  <a:gdLst>
                    <a:gd name="T0" fmla="*/ 2166 w 2310"/>
                    <a:gd name="T1" fmla="*/ 117 h 1985"/>
                    <a:gd name="T2" fmla="*/ 2166 w 2310"/>
                    <a:gd name="T3" fmla="*/ 117 h 1985"/>
                    <a:gd name="T4" fmla="*/ 1907 w 2310"/>
                    <a:gd name="T5" fmla="*/ 1673 h 1985"/>
                    <a:gd name="T6" fmla="*/ 1621 w 2310"/>
                    <a:gd name="T7" fmla="*/ 1867 h 1985"/>
                    <a:gd name="T8" fmla="*/ 143 w 2310"/>
                    <a:gd name="T9" fmla="*/ 1867 h 1985"/>
                    <a:gd name="T10" fmla="*/ 415 w 2310"/>
                    <a:gd name="T11" fmla="*/ 286 h 1985"/>
                    <a:gd name="T12" fmla="*/ 493 w 2310"/>
                    <a:gd name="T13" fmla="*/ 169 h 1985"/>
                    <a:gd name="T14" fmla="*/ 649 w 2310"/>
                    <a:gd name="T15" fmla="*/ 117 h 1985"/>
                    <a:gd name="T16" fmla="*/ 2166 w 2310"/>
                    <a:gd name="T17" fmla="*/ 117 h 1985"/>
                    <a:gd name="T18" fmla="*/ 2309 w 2310"/>
                    <a:gd name="T19" fmla="*/ 0 h 1985"/>
                    <a:gd name="T20" fmla="*/ 2309 w 2310"/>
                    <a:gd name="T21" fmla="*/ 0 h 1985"/>
                    <a:gd name="T22" fmla="*/ 649 w 2310"/>
                    <a:gd name="T23" fmla="*/ 0 h 1985"/>
                    <a:gd name="T24" fmla="*/ 415 w 2310"/>
                    <a:gd name="T25" fmla="*/ 78 h 1985"/>
                    <a:gd name="T26" fmla="*/ 298 w 2310"/>
                    <a:gd name="T27" fmla="*/ 260 h 1985"/>
                    <a:gd name="T28" fmla="*/ 0 w 2310"/>
                    <a:gd name="T29" fmla="*/ 1984 h 1985"/>
                    <a:gd name="T30" fmla="*/ 1621 w 2310"/>
                    <a:gd name="T31" fmla="*/ 1984 h 1985"/>
                    <a:gd name="T32" fmla="*/ 2010 w 2310"/>
                    <a:gd name="T33" fmla="*/ 1699 h 1985"/>
                    <a:gd name="T34" fmla="*/ 2309 w 2310"/>
                    <a:gd name="T35" fmla="*/ 0 h 1985"/>
                    <a:gd name="T36" fmla="*/ 2166 w 2310"/>
                    <a:gd name="T37" fmla="*/ 117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0" h="1985">
                      <a:moveTo>
                        <a:pt x="2166" y="117"/>
                      </a:moveTo>
                      <a:lnTo>
                        <a:pt x="2166" y="117"/>
                      </a:lnTo>
                      <a:cubicBezTo>
                        <a:pt x="1907" y="1673"/>
                        <a:pt x="1907" y="1673"/>
                        <a:pt x="1907" y="1673"/>
                      </a:cubicBezTo>
                      <a:cubicBezTo>
                        <a:pt x="1868" y="1816"/>
                        <a:pt x="1777" y="1867"/>
                        <a:pt x="1621" y="1867"/>
                      </a:cubicBezTo>
                      <a:cubicBezTo>
                        <a:pt x="143" y="1867"/>
                        <a:pt x="143" y="1867"/>
                        <a:pt x="143" y="1867"/>
                      </a:cubicBezTo>
                      <a:cubicBezTo>
                        <a:pt x="415" y="286"/>
                        <a:pt x="415" y="286"/>
                        <a:pt x="415" y="286"/>
                      </a:cubicBezTo>
                      <a:cubicBezTo>
                        <a:pt x="415" y="260"/>
                        <a:pt x="454" y="195"/>
                        <a:pt x="493" y="169"/>
                      </a:cubicBezTo>
                      <a:cubicBezTo>
                        <a:pt x="532" y="130"/>
                        <a:pt x="597" y="117"/>
                        <a:pt x="649" y="117"/>
                      </a:cubicBezTo>
                      <a:cubicBezTo>
                        <a:pt x="2166" y="117"/>
                        <a:pt x="2166" y="117"/>
                        <a:pt x="2166" y="117"/>
                      </a:cubicBezTo>
                      <a:lnTo>
                        <a:pt x="2309" y="0"/>
                      </a:lnTo>
                      <a:lnTo>
                        <a:pt x="2309" y="0"/>
                      </a:lnTo>
                      <a:cubicBezTo>
                        <a:pt x="649" y="0"/>
                        <a:pt x="649" y="0"/>
                        <a:pt x="649" y="0"/>
                      </a:cubicBezTo>
                      <a:cubicBezTo>
                        <a:pt x="571" y="0"/>
                        <a:pt x="480" y="26"/>
                        <a:pt x="415" y="78"/>
                      </a:cubicBezTo>
                      <a:cubicBezTo>
                        <a:pt x="350" y="130"/>
                        <a:pt x="312" y="221"/>
                        <a:pt x="298" y="260"/>
                      </a:cubicBezTo>
                      <a:cubicBezTo>
                        <a:pt x="0" y="1984"/>
                        <a:pt x="0" y="1984"/>
                        <a:pt x="0" y="1984"/>
                      </a:cubicBezTo>
                      <a:cubicBezTo>
                        <a:pt x="1621" y="1984"/>
                        <a:pt x="1621" y="1984"/>
                        <a:pt x="1621" y="1984"/>
                      </a:cubicBezTo>
                      <a:cubicBezTo>
                        <a:pt x="1725" y="1984"/>
                        <a:pt x="1946" y="1972"/>
                        <a:pt x="2010" y="1699"/>
                      </a:cubicBezTo>
                      <a:cubicBezTo>
                        <a:pt x="2309" y="0"/>
                        <a:pt x="2309" y="0"/>
                        <a:pt x="2309" y="0"/>
                      </a:cubicBezTo>
                      <a:lnTo>
                        <a:pt x="2166" y="1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3" name="Freeform 59">
                  <a:extLst>
                    <a:ext uri="{FF2B5EF4-FFF2-40B4-BE49-F238E27FC236}">
                      <a16:creationId xmlns:a16="http://schemas.microsoft.com/office/drawing/2014/main" id="{880A1553-CF23-45CB-8694-320AEF2B6D9E}"/>
                    </a:ext>
                  </a:extLst>
                </p:cNvPr>
                <p:cNvSpPr>
                  <a:spLocks noChangeArrowheads="1"/>
                </p:cNvSpPr>
                <p:nvPr/>
              </p:nvSpPr>
              <p:spPr bwMode="auto">
                <a:xfrm>
                  <a:off x="190" y="1298"/>
                  <a:ext cx="111" cy="131"/>
                </a:xfrm>
                <a:custGeom>
                  <a:avLst/>
                  <a:gdLst>
                    <a:gd name="T0" fmla="*/ 156 w 494"/>
                    <a:gd name="T1" fmla="*/ 350 h 584"/>
                    <a:gd name="T2" fmla="*/ 415 w 494"/>
                    <a:gd name="T3" fmla="*/ 350 h 584"/>
                    <a:gd name="T4" fmla="*/ 441 w 494"/>
                    <a:gd name="T5" fmla="*/ 246 h 584"/>
                    <a:gd name="T6" fmla="*/ 168 w 494"/>
                    <a:gd name="T7" fmla="*/ 246 h 584"/>
                    <a:gd name="T8" fmla="*/ 195 w 494"/>
                    <a:gd name="T9" fmla="*/ 90 h 584"/>
                    <a:gd name="T10" fmla="*/ 480 w 494"/>
                    <a:gd name="T11" fmla="*/ 90 h 584"/>
                    <a:gd name="T12" fmla="*/ 493 w 494"/>
                    <a:gd name="T13" fmla="*/ 0 h 584"/>
                    <a:gd name="T14" fmla="*/ 104 w 494"/>
                    <a:gd name="T15" fmla="*/ 0 h 584"/>
                    <a:gd name="T16" fmla="*/ 0 w 494"/>
                    <a:gd name="T17" fmla="*/ 583 h 584"/>
                    <a:gd name="T18" fmla="*/ 0 w 494"/>
                    <a:gd name="T19" fmla="*/ 583 h 584"/>
                    <a:gd name="T20" fmla="*/ 117 w 494"/>
                    <a:gd name="T21" fmla="*/ 583 h 584"/>
                    <a:gd name="T22" fmla="*/ 156 w 494"/>
                    <a:gd name="T23" fmla="*/ 35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4" h="584">
                      <a:moveTo>
                        <a:pt x="156" y="350"/>
                      </a:moveTo>
                      <a:lnTo>
                        <a:pt x="415" y="350"/>
                      </a:lnTo>
                      <a:lnTo>
                        <a:pt x="441" y="246"/>
                      </a:lnTo>
                      <a:lnTo>
                        <a:pt x="168" y="246"/>
                      </a:lnTo>
                      <a:lnTo>
                        <a:pt x="195" y="90"/>
                      </a:lnTo>
                      <a:lnTo>
                        <a:pt x="480" y="90"/>
                      </a:lnTo>
                      <a:lnTo>
                        <a:pt x="493" y="0"/>
                      </a:lnTo>
                      <a:lnTo>
                        <a:pt x="104" y="0"/>
                      </a:lnTo>
                      <a:lnTo>
                        <a:pt x="0" y="583"/>
                      </a:lnTo>
                      <a:lnTo>
                        <a:pt x="0" y="583"/>
                      </a:lnTo>
                      <a:lnTo>
                        <a:pt x="117" y="583"/>
                      </a:lnTo>
                      <a:lnTo>
                        <a:pt x="156" y="35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4" name="Freeform 60">
                  <a:extLst>
                    <a:ext uri="{FF2B5EF4-FFF2-40B4-BE49-F238E27FC236}">
                      <a16:creationId xmlns:a16="http://schemas.microsoft.com/office/drawing/2014/main" id="{82398D55-DAC3-4EDB-92B5-ECE04C9741CA}"/>
                    </a:ext>
                  </a:extLst>
                </p:cNvPr>
                <p:cNvSpPr>
                  <a:spLocks noChangeArrowheads="1"/>
                </p:cNvSpPr>
                <p:nvPr/>
              </p:nvSpPr>
              <p:spPr bwMode="auto">
                <a:xfrm>
                  <a:off x="308" y="1330"/>
                  <a:ext cx="143" cy="99"/>
                </a:xfrm>
                <a:custGeom>
                  <a:avLst/>
                  <a:gdLst>
                    <a:gd name="T0" fmla="*/ 363 w 636"/>
                    <a:gd name="T1" fmla="*/ 0 h 442"/>
                    <a:gd name="T2" fmla="*/ 259 w 636"/>
                    <a:gd name="T3" fmla="*/ 0 h 442"/>
                    <a:gd name="T4" fmla="*/ 116 w 636"/>
                    <a:gd name="T5" fmla="*/ 299 h 442"/>
                    <a:gd name="T6" fmla="*/ 103 w 636"/>
                    <a:gd name="T7" fmla="*/ 0 h 442"/>
                    <a:gd name="T8" fmla="*/ 0 w 636"/>
                    <a:gd name="T9" fmla="*/ 0 h 442"/>
                    <a:gd name="T10" fmla="*/ 39 w 636"/>
                    <a:gd name="T11" fmla="*/ 441 h 442"/>
                    <a:gd name="T12" fmla="*/ 39 w 636"/>
                    <a:gd name="T13" fmla="*/ 441 h 442"/>
                    <a:gd name="T14" fmla="*/ 142 w 636"/>
                    <a:gd name="T15" fmla="*/ 441 h 442"/>
                    <a:gd name="T16" fmla="*/ 298 w 636"/>
                    <a:gd name="T17" fmla="*/ 143 h 442"/>
                    <a:gd name="T18" fmla="*/ 337 w 636"/>
                    <a:gd name="T19" fmla="*/ 441 h 442"/>
                    <a:gd name="T20" fmla="*/ 440 w 636"/>
                    <a:gd name="T21" fmla="*/ 441 h 442"/>
                    <a:gd name="T22" fmla="*/ 635 w 636"/>
                    <a:gd name="T23" fmla="*/ 0 h 442"/>
                    <a:gd name="T24" fmla="*/ 531 w 636"/>
                    <a:gd name="T25" fmla="*/ 0 h 442"/>
                    <a:gd name="T26" fmla="*/ 402 w 636"/>
                    <a:gd name="T27" fmla="*/ 299 h 442"/>
                    <a:gd name="T28" fmla="*/ 363 w 636"/>
                    <a:gd name="T29"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2">
                      <a:moveTo>
                        <a:pt x="363" y="0"/>
                      </a:moveTo>
                      <a:lnTo>
                        <a:pt x="259" y="0"/>
                      </a:lnTo>
                      <a:lnTo>
                        <a:pt x="116" y="299"/>
                      </a:lnTo>
                      <a:lnTo>
                        <a:pt x="103" y="0"/>
                      </a:lnTo>
                      <a:lnTo>
                        <a:pt x="0" y="0"/>
                      </a:lnTo>
                      <a:lnTo>
                        <a:pt x="39" y="441"/>
                      </a:lnTo>
                      <a:lnTo>
                        <a:pt x="39" y="441"/>
                      </a:lnTo>
                      <a:lnTo>
                        <a:pt x="142" y="441"/>
                      </a:lnTo>
                      <a:lnTo>
                        <a:pt x="298" y="143"/>
                      </a:lnTo>
                      <a:lnTo>
                        <a:pt x="337" y="441"/>
                      </a:lnTo>
                      <a:lnTo>
                        <a:pt x="440" y="441"/>
                      </a:lnTo>
                      <a:lnTo>
                        <a:pt x="635" y="0"/>
                      </a:lnTo>
                      <a:lnTo>
                        <a:pt x="531" y="0"/>
                      </a:lnTo>
                      <a:lnTo>
                        <a:pt x="402" y="299"/>
                      </a:lnTo>
                      <a:lnTo>
                        <a:pt x="36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75" name="Group 74">
                <a:extLst>
                  <a:ext uri="{FF2B5EF4-FFF2-40B4-BE49-F238E27FC236}">
                    <a16:creationId xmlns:a16="http://schemas.microsoft.com/office/drawing/2014/main" id="{DFCD6714-3363-437F-B8C7-6AB6C4665F4C}"/>
                  </a:ext>
                </a:extLst>
              </p:cNvPr>
              <p:cNvGrpSpPr>
                <a:grpSpLocks noChangeAspect="1"/>
              </p:cNvGrpSpPr>
              <p:nvPr/>
            </p:nvGrpSpPr>
            <p:grpSpPr bwMode="auto">
              <a:xfrm>
                <a:off x="7036335" y="4891914"/>
                <a:ext cx="551638" cy="477653"/>
                <a:chOff x="58" y="1848"/>
                <a:chExt cx="523" cy="452"/>
              </a:xfrm>
              <a:solidFill>
                <a:schemeClr val="bg1"/>
              </a:solidFill>
            </p:grpSpPr>
            <p:sp>
              <p:nvSpPr>
                <p:cNvPr id="76" name="Freeform 102">
                  <a:extLst>
                    <a:ext uri="{FF2B5EF4-FFF2-40B4-BE49-F238E27FC236}">
                      <a16:creationId xmlns:a16="http://schemas.microsoft.com/office/drawing/2014/main" id="{6F516A2F-1599-462D-B7AC-2998ECA7334E}"/>
                    </a:ext>
                  </a:extLst>
                </p:cNvPr>
                <p:cNvSpPr>
                  <a:spLocks noChangeArrowheads="1"/>
                </p:cNvSpPr>
                <p:nvPr/>
              </p:nvSpPr>
              <p:spPr bwMode="auto">
                <a:xfrm>
                  <a:off x="58" y="1848"/>
                  <a:ext cx="523" cy="452"/>
                </a:xfrm>
                <a:custGeom>
                  <a:avLst/>
                  <a:gdLst>
                    <a:gd name="T0" fmla="*/ 2166 w 2310"/>
                    <a:gd name="T1" fmla="*/ 116 h 1998"/>
                    <a:gd name="T2" fmla="*/ 2166 w 2310"/>
                    <a:gd name="T3" fmla="*/ 116 h 1998"/>
                    <a:gd name="T4" fmla="*/ 1907 w 2310"/>
                    <a:gd name="T5" fmla="*/ 1685 h 1998"/>
                    <a:gd name="T6" fmla="*/ 1621 w 2310"/>
                    <a:gd name="T7" fmla="*/ 1880 h 1998"/>
                    <a:gd name="T8" fmla="*/ 143 w 2310"/>
                    <a:gd name="T9" fmla="*/ 1880 h 1998"/>
                    <a:gd name="T10" fmla="*/ 415 w 2310"/>
                    <a:gd name="T11" fmla="*/ 298 h 1998"/>
                    <a:gd name="T12" fmla="*/ 493 w 2310"/>
                    <a:gd name="T13" fmla="*/ 181 h 1998"/>
                    <a:gd name="T14" fmla="*/ 649 w 2310"/>
                    <a:gd name="T15" fmla="*/ 116 h 1998"/>
                    <a:gd name="T16" fmla="*/ 2166 w 2310"/>
                    <a:gd name="T17" fmla="*/ 116 h 1998"/>
                    <a:gd name="T18" fmla="*/ 2309 w 2310"/>
                    <a:gd name="T19" fmla="*/ 0 h 1998"/>
                    <a:gd name="T20" fmla="*/ 2309 w 2310"/>
                    <a:gd name="T21" fmla="*/ 0 h 1998"/>
                    <a:gd name="T22" fmla="*/ 649 w 2310"/>
                    <a:gd name="T23" fmla="*/ 0 h 1998"/>
                    <a:gd name="T24" fmla="*/ 415 w 2310"/>
                    <a:gd name="T25" fmla="*/ 91 h 1998"/>
                    <a:gd name="T26" fmla="*/ 298 w 2310"/>
                    <a:gd name="T27" fmla="*/ 272 h 1998"/>
                    <a:gd name="T28" fmla="*/ 0 w 2310"/>
                    <a:gd name="T29" fmla="*/ 1997 h 1998"/>
                    <a:gd name="T30" fmla="*/ 1621 w 2310"/>
                    <a:gd name="T31" fmla="*/ 1997 h 1998"/>
                    <a:gd name="T32" fmla="*/ 2010 w 2310"/>
                    <a:gd name="T33" fmla="*/ 1711 h 1998"/>
                    <a:gd name="T34" fmla="*/ 2309 w 2310"/>
                    <a:gd name="T35" fmla="*/ 0 h 1998"/>
                    <a:gd name="T36" fmla="*/ 2166 w 2310"/>
                    <a:gd name="T37" fmla="*/ 116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0" h="1998">
                      <a:moveTo>
                        <a:pt x="2166" y="116"/>
                      </a:moveTo>
                      <a:lnTo>
                        <a:pt x="2166" y="116"/>
                      </a:lnTo>
                      <a:cubicBezTo>
                        <a:pt x="1907" y="1685"/>
                        <a:pt x="1907" y="1685"/>
                        <a:pt x="1907" y="1685"/>
                      </a:cubicBezTo>
                      <a:cubicBezTo>
                        <a:pt x="1868" y="1828"/>
                        <a:pt x="1777" y="1880"/>
                        <a:pt x="1621" y="1880"/>
                      </a:cubicBezTo>
                      <a:cubicBezTo>
                        <a:pt x="143" y="1880"/>
                        <a:pt x="143" y="1880"/>
                        <a:pt x="143" y="1880"/>
                      </a:cubicBezTo>
                      <a:cubicBezTo>
                        <a:pt x="415" y="298"/>
                        <a:pt x="415" y="298"/>
                        <a:pt x="415" y="298"/>
                      </a:cubicBezTo>
                      <a:cubicBezTo>
                        <a:pt x="415" y="272"/>
                        <a:pt x="454" y="207"/>
                        <a:pt x="493" y="181"/>
                      </a:cubicBezTo>
                      <a:cubicBezTo>
                        <a:pt x="532" y="142"/>
                        <a:pt x="597" y="116"/>
                        <a:pt x="649" y="116"/>
                      </a:cubicBezTo>
                      <a:cubicBezTo>
                        <a:pt x="2166" y="116"/>
                        <a:pt x="2166" y="116"/>
                        <a:pt x="2166" y="116"/>
                      </a:cubicBezTo>
                      <a:lnTo>
                        <a:pt x="2309" y="0"/>
                      </a:lnTo>
                      <a:lnTo>
                        <a:pt x="2309" y="0"/>
                      </a:lnTo>
                      <a:cubicBezTo>
                        <a:pt x="649" y="0"/>
                        <a:pt x="649" y="0"/>
                        <a:pt x="649" y="0"/>
                      </a:cubicBezTo>
                      <a:cubicBezTo>
                        <a:pt x="571" y="0"/>
                        <a:pt x="480" y="39"/>
                        <a:pt x="415" y="91"/>
                      </a:cubicBezTo>
                      <a:cubicBezTo>
                        <a:pt x="350" y="142"/>
                        <a:pt x="312" y="233"/>
                        <a:pt x="298" y="272"/>
                      </a:cubicBezTo>
                      <a:cubicBezTo>
                        <a:pt x="0" y="1997"/>
                        <a:pt x="0" y="1997"/>
                        <a:pt x="0" y="1997"/>
                      </a:cubicBezTo>
                      <a:cubicBezTo>
                        <a:pt x="1621" y="1997"/>
                        <a:pt x="1621" y="1997"/>
                        <a:pt x="1621" y="1997"/>
                      </a:cubicBezTo>
                      <a:cubicBezTo>
                        <a:pt x="1725" y="1997"/>
                        <a:pt x="1946" y="1984"/>
                        <a:pt x="2010" y="1711"/>
                      </a:cubicBezTo>
                      <a:cubicBezTo>
                        <a:pt x="2309" y="0"/>
                        <a:pt x="2309" y="0"/>
                        <a:pt x="2309" y="0"/>
                      </a:cubicBezTo>
                      <a:lnTo>
                        <a:pt x="2166" y="11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Freeform 103">
                  <a:extLst>
                    <a:ext uri="{FF2B5EF4-FFF2-40B4-BE49-F238E27FC236}">
                      <a16:creationId xmlns:a16="http://schemas.microsoft.com/office/drawing/2014/main" id="{F0835582-097C-4AC9-BBDB-555EC33B7AF0}"/>
                    </a:ext>
                  </a:extLst>
                </p:cNvPr>
                <p:cNvSpPr>
                  <a:spLocks noChangeArrowheads="1"/>
                </p:cNvSpPr>
                <p:nvPr/>
              </p:nvSpPr>
              <p:spPr bwMode="auto">
                <a:xfrm>
                  <a:off x="178" y="2006"/>
                  <a:ext cx="111" cy="134"/>
                </a:xfrm>
                <a:custGeom>
                  <a:avLst/>
                  <a:gdLst>
                    <a:gd name="T0" fmla="*/ 233 w 494"/>
                    <a:gd name="T1" fmla="*/ 596 h 597"/>
                    <a:gd name="T2" fmla="*/ 233 w 494"/>
                    <a:gd name="T3" fmla="*/ 596 h 597"/>
                    <a:gd name="T4" fmla="*/ 467 w 494"/>
                    <a:gd name="T5" fmla="*/ 402 h 597"/>
                    <a:gd name="T6" fmla="*/ 324 w 494"/>
                    <a:gd name="T7" fmla="*/ 259 h 597"/>
                    <a:gd name="T8" fmla="*/ 233 w 494"/>
                    <a:gd name="T9" fmla="*/ 233 h 597"/>
                    <a:gd name="T10" fmla="*/ 169 w 494"/>
                    <a:gd name="T11" fmla="*/ 169 h 597"/>
                    <a:gd name="T12" fmla="*/ 272 w 494"/>
                    <a:gd name="T13" fmla="*/ 91 h 597"/>
                    <a:gd name="T14" fmla="*/ 376 w 494"/>
                    <a:gd name="T15" fmla="*/ 117 h 597"/>
                    <a:gd name="T16" fmla="*/ 389 w 494"/>
                    <a:gd name="T17" fmla="*/ 169 h 597"/>
                    <a:gd name="T18" fmla="*/ 389 w 494"/>
                    <a:gd name="T19" fmla="*/ 182 h 597"/>
                    <a:gd name="T20" fmla="*/ 493 w 494"/>
                    <a:gd name="T21" fmla="*/ 182 h 597"/>
                    <a:gd name="T22" fmla="*/ 493 w 494"/>
                    <a:gd name="T23" fmla="*/ 169 h 597"/>
                    <a:gd name="T24" fmla="*/ 467 w 494"/>
                    <a:gd name="T25" fmla="*/ 65 h 597"/>
                    <a:gd name="T26" fmla="*/ 285 w 494"/>
                    <a:gd name="T27" fmla="*/ 0 h 597"/>
                    <a:gd name="T28" fmla="*/ 65 w 494"/>
                    <a:gd name="T29" fmla="*/ 182 h 597"/>
                    <a:gd name="T30" fmla="*/ 195 w 494"/>
                    <a:gd name="T31" fmla="*/ 324 h 597"/>
                    <a:gd name="T32" fmla="*/ 272 w 494"/>
                    <a:gd name="T33" fmla="*/ 350 h 597"/>
                    <a:gd name="T34" fmla="*/ 350 w 494"/>
                    <a:gd name="T35" fmla="*/ 428 h 597"/>
                    <a:gd name="T36" fmla="*/ 233 w 494"/>
                    <a:gd name="T37" fmla="*/ 506 h 597"/>
                    <a:gd name="T38" fmla="*/ 117 w 494"/>
                    <a:gd name="T39" fmla="*/ 480 h 597"/>
                    <a:gd name="T40" fmla="*/ 117 w 494"/>
                    <a:gd name="T41" fmla="*/ 441 h 597"/>
                    <a:gd name="T42" fmla="*/ 117 w 494"/>
                    <a:gd name="T43" fmla="*/ 415 h 597"/>
                    <a:gd name="T44" fmla="*/ 13 w 494"/>
                    <a:gd name="T45" fmla="*/ 415 h 597"/>
                    <a:gd name="T46" fmla="*/ 0 w 494"/>
                    <a:gd name="T47" fmla="*/ 441 h 597"/>
                    <a:gd name="T48" fmla="*/ 26 w 494"/>
                    <a:gd name="T49" fmla="*/ 545 h 597"/>
                    <a:gd name="T50" fmla="*/ 233 w 494"/>
                    <a:gd name="T51" fmla="*/ 59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4" h="597">
                      <a:moveTo>
                        <a:pt x="233" y="596"/>
                      </a:moveTo>
                      <a:lnTo>
                        <a:pt x="233" y="596"/>
                      </a:lnTo>
                      <a:cubicBezTo>
                        <a:pt x="402" y="596"/>
                        <a:pt x="467" y="506"/>
                        <a:pt x="467" y="402"/>
                      </a:cubicBezTo>
                      <a:cubicBezTo>
                        <a:pt x="467" y="337"/>
                        <a:pt x="415" y="272"/>
                        <a:pt x="324" y="259"/>
                      </a:cubicBezTo>
                      <a:cubicBezTo>
                        <a:pt x="233" y="233"/>
                        <a:pt x="233" y="233"/>
                        <a:pt x="233" y="233"/>
                      </a:cubicBezTo>
                      <a:cubicBezTo>
                        <a:pt x="181" y="221"/>
                        <a:pt x="169" y="194"/>
                        <a:pt x="169" y="169"/>
                      </a:cubicBezTo>
                      <a:cubicBezTo>
                        <a:pt x="169" y="117"/>
                        <a:pt x="208" y="91"/>
                        <a:pt x="272" y="91"/>
                      </a:cubicBezTo>
                      <a:cubicBezTo>
                        <a:pt x="324" y="91"/>
                        <a:pt x="363" y="103"/>
                        <a:pt x="376" y="117"/>
                      </a:cubicBezTo>
                      <a:cubicBezTo>
                        <a:pt x="389" y="130"/>
                        <a:pt x="389" y="143"/>
                        <a:pt x="389" y="169"/>
                      </a:cubicBezTo>
                      <a:cubicBezTo>
                        <a:pt x="389" y="182"/>
                        <a:pt x="389" y="182"/>
                        <a:pt x="389" y="182"/>
                      </a:cubicBezTo>
                      <a:cubicBezTo>
                        <a:pt x="493" y="182"/>
                        <a:pt x="493" y="182"/>
                        <a:pt x="493" y="182"/>
                      </a:cubicBezTo>
                      <a:cubicBezTo>
                        <a:pt x="493" y="169"/>
                        <a:pt x="493" y="169"/>
                        <a:pt x="493" y="169"/>
                      </a:cubicBezTo>
                      <a:cubicBezTo>
                        <a:pt x="493" y="117"/>
                        <a:pt x="493" y="91"/>
                        <a:pt x="467" y="65"/>
                      </a:cubicBezTo>
                      <a:cubicBezTo>
                        <a:pt x="428" y="26"/>
                        <a:pt x="363" y="0"/>
                        <a:pt x="285" y="0"/>
                      </a:cubicBezTo>
                      <a:cubicBezTo>
                        <a:pt x="130" y="0"/>
                        <a:pt x="65" y="91"/>
                        <a:pt x="65" y="182"/>
                      </a:cubicBezTo>
                      <a:cubicBezTo>
                        <a:pt x="65" y="259"/>
                        <a:pt x="104" y="298"/>
                        <a:pt x="195" y="324"/>
                      </a:cubicBezTo>
                      <a:cubicBezTo>
                        <a:pt x="272" y="350"/>
                        <a:pt x="272" y="350"/>
                        <a:pt x="272" y="350"/>
                      </a:cubicBezTo>
                      <a:cubicBezTo>
                        <a:pt x="337" y="363"/>
                        <a:pt x="350" y="389"/>
                        <a:pt x="350" y="428"/>
                      </a:cubicBezTo>
                      <a:cubicBezTo>
                        <a:pt x="350" y="480"/>
                        <a:pt x="311" y="506"/>
                        <a:pt x="233" y="506"/>
                      </a:cubicBezTo>
                      <a:cubicBezTo>
                        <a:pt x="181" y="506"/>
                        <a:pt x="143" y="506"/>
                        <a:pt x="117" y="480"/>
                      </a:cubicBezTo>
                      <a:cubicBezTo>
                        <a:pt x="117" y="467"/>
                        <a:pt x="117" y="454"/>
                        <a:pt x="117" y="441"/>
                      </a:cubicBezTo>
                      <a:cubicBezTo>
                        <a:pt x="117" y="415"/>
                        <a:pt x="117" y="415"/>
                        <a:pt x="117" y="415"/>
                      </a:cubicBezTo>
                      <a:cubicBezTo>
                        <a:pt x="13" y="415"/>
                        <a:pt x="13" y="415"/>
                        <a:pt x="13" y="415"/>
                      </a:cubicBezTo>
                      <a:cubicBezTo>
                        <a:pt x="0" y="441"/>
                        <a:pt x="0" y="441"/>
                        <a:pt x="0" y="441"/>
                      </a:cubicBezTo>
                      <a:cubicBezTo>
                        <a:pt x="0" y="480"/>
                        <a:pt x="13" y="518"/>
                        <a:pt x="26" y="545"/>
                      </a:cubicBezTo>
                      <a:cubicBezTo>
                        <a:pt x="65" y="584"/>
                        <a:pt x="130" y="596"/>
                        <a:pt x="233" y="5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Freeform 104">
                  <a:extLst>
                    <a:ext uri="{FF2B5EF4-FFF2-40B4-BE49-F238E27FC236}">
                      <a16:creationId xmlns:a16="http://schemas.microsoft.com/office/drawing/2014/main" id="{4A67FB66-A9F7-4479-B79C-1B0E20549CB3}"/>
                    </a:ext>
                  </a:extLst>
                </p:cNvPr>
                <p:cNvSpPr>
                  <a:spLocks noChangeArrowheads="1"/>
                </p:cNvSpPr>
                <p:nvPr/>
              </p:nvSpPr>
              <p:spPr bwMode="auto">
                <a:xfrm>
                  <a:off x="299" y="2039"/>
                  <a:ext cx="96" cy="102"/>
                </a:xfrm>
                <a:custGeom>
                  <a:avLst/>
                  <a:gdLst>
                    <a:gd name="T0" fmla="*/ 428 w 429"/>
                    <a:gd name="T1" fmla="*/ 0 h 454"/>
                    <a:gd name="T2" fmla="*/ 311 w 429"/>
                    <a:gd name="T3" fmla="*/ 0 h 454"/>
                    <a:gd name="T4" fmla="*/ 155 w 429"/>
                    <a:gd name="T5" fmla="*/ 298 h 454"/>
                    <a:gd name="T6" fmla="*/ 116 w 429"/>
                    <a:gd name="T7" fmla="*/ 0 h 454"/>
                    <a:gd name="T8" fmla="*/ 0 w 429"/>
                    <a:gd name="T9" fmla="*/ 0 h 454"/>
                    <a:gd name="T10" fmla="*/ 91 w 429"/>
                    <a:gd name="T11" fmla="*/ 453 h 454"/>
                    <a:gd name="T12" fmla="*/ 181 w 429"/>
                    <a:gd name="T13" fmla="*/ 453 h 454"/>
                    <a:gd name="T14" fmla="*/ 428 w 429"/>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454">
                      <a:moveTo>
                        <a:pt x="428" y="0"/>
                      </a:moveTo>
                      <a:lnTo>
                        <a:pt x="311" y="0"/>
                      </a:lnTo>
                      <a:lnTo>
                        <a:pt x="155" y="298"/>
                      </a:lnTo>
                      <a:lnTo>
                        <a:pt x="116" y="0"/>
                      </a:lnTo>
                      <a:lnTo>
                        <a:pt x="0" y="0"/>
                      </a:lnTo>
                      <a:lnTo>
                        <a:pt x="91" y="453"/>
                      </a:lnTo>
                      <a:lnTo>
                        <a:pt x="181" y="453"/>
                      </a:lnTo>
                      <a:lnTo>
                        <a:pt x="4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Freeform 105">
                  <a:extLst>
                    <a:ext uri="{FF2B5EF4-FFF2-40B4-BE49-F238E27FC236}">
                      <a16:creationId xmlns:a16="http://schemas.microsoft.com/office/drawing/2014/main" id="{DB4676F1-3A46-46B2-B2FE-11C11DE410A1}"/>
                    </a:ext>
                  </a:extLst>
                </p:cNvPr>
                <p:cNvSpPr>
                  <a:spLocks noChangeArrowheads="1"/>
                </p:cNvSpPr>
                <p:nvPr/>
              </p:nvSpPr>
              <p:spPr bwMode="auto">
                <a:xfrm>
                  <a:off x="390" y="2036"/>
                  <a:ext cx="73" cy="105"/>
                </a:xfrm>
                <a:custGeom>
                  <a:avLst/>
                  <a:gdLst>
                    <a:gd name="T0" fmla="*/ 168 w 325"/>
                    <a:gd name="T1" fmla="*/ 64 h 467"/>
                    <a:gd name="T2" fmla="*/ 168 w 325"/>
                    <a:gd name="T3" fmla="*/ 64 h 467"/>
                    <a:gd name="T4" fmla="*/ 168 w 325"/>
                    <a:gd name="T5" fmla="*/ 13 h 467"/>
                    <a:gd name="T6" fmla="*/ 77 w 325"/>
                    <a:gd name="T7" fmla="*/ 13 h 467"/>
                    <a:gd name="T8" fmla="*/ 0 w 325"/>
                    <a:gd name="T9" fmla="*/ 454 h 467"/>
                    <a:gd name="T10" fmla="*/ 0 w 325"/>
                    <a:gd name="T11" fmla="*/ 466 h 467"/>
                    <a:gd name="T12" fmla="*/ 104 w 325"/>
                    <a:gd name="T13" fmla="*/ 466 h 467"/>
                    <a:gd name="T14" fmla="*/ 143 w 325"/>
                    <a:gd name="T15" fmla="*/ 220 h 467"/>
                    <a:gd name="T16" fmla="*/ 285 w 325"/>
                    <a:gd name="T17" fmla="*/ 103 h 467"/>
                    <a:gd name="T18" fmla="*/ 311 w 325"/>
                    <a:gd name="T19" fmla="*/ 103 h 467"/>
                    <a:gd name="T20" fmla="*/ 324 w 325"/>
                    <a:gd name="T21" fmla="*/ 13 h 467"/>
                    <a:gd name="T22" fmla="*/ 324 w 325"/>
                    <a:gd name="T23" fmla="*/ 13 h 467"/>
                    <a:gd name="T24" fmla="*/ 168 w 325"/>
                    <a:gd name="T25" fmla="*/ 6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67">
                      <a:moveTo>
                        <a:pt x="168" y="64"/>
                      </a:moveTo>
                      <a:lnTo>
                        <a:pt x="168" y="64"/>
                      </a:lnTo>
                      <a:cubicBezTo>
                        <a:pt x="168" y="13"/>
                        <a:pt x="168" y="13"/>
                        <a:pt x="168" y="13"/>
                      </a:cubicBezTo>
                      <a:cubicBezTo>
                        <a:pt x="77" y="13"/>
                        <a:pt x="77" y="13"/>
                        <a:pt x="77" y="13"/>
                      </a:cubicBezTo>
                      <a:cubicBezTo>
                        <a:pt x="0" y="454"/>
                        <a:pt x="0" y="454"/>
                        <a:pt x="0" y="454"/>
                      </a:cubicBezTo>
                      <a:cubicBezTo>
                        <a:pt x="0" y="466"/>
                        <a:pt x="0" y="466"/>
                        <a:pt x="0" y="466"/>
                      </a:cubicBezTo>
                      <a:cubicBezTo>
                        <a:pt x="104" y="466"/>
                        <a:pt x="104" y="466"/>
                        <a:pt x="104" y="466"/>
                      </a:cubicBezTo>
                      <a:cubicBezTo>
                        <a:pt x="143" y="220"/>
                        <a:pt x="143" y="220"/>
                        <a:pt x="143" y="220"/>
                      </a:cubicBezTo>
                      <a:cubicBezTo>
                        <a:pt x="155" y="155"/>
                        <a:pt x="207" y="103"/>
                        <a:pt x="285" y="103"/>
                      </a:cubicBezTo>
                      <a:cubicBezTo>
                        <a:pt x="311" y="103"/>
                        <a:pt x="311" y="103"/>
                        <a:pt x="311" y="103"/>
                      </a:cubicBezTo>
                      <a:cubicBezTo>
                        <a:pt x="324" y="13"/>
                        <a:pt x="324" y="13"/>
                        <a:pt x="324" y="13"/>
                      </a:cubicBezTo>
                      <a:lnTo>
                        <a:pt x="324" y="13"/>
                      </a:lnTo>
                      <a:cubicBezTo>
                        <a:pt x="246" y="0"/>
                        <a:pt x="194" y="39"/>
                        <a:pt x="168" y="6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81" name="Group 80">
                <a:extLst>
                  <a:ext uri="{FF2B5EF4-FFF2-40B4-BE49-F238E27FC236}">
                    <a16:creationId xmlns:a16="http://schemas.microsoft.com/office/drawing/2014/main" id="{AD422EC4-DAFD-49F7-9DF0-62386C3A73A2}"/>
                  </a:ext>
                </a:extLst>
              </p:cNvPr>
              <p:cNvGrpSpPr>
                <a:grpSpLocks noChangeAspect="1"/>
              </p:cNvGrpSpPr>
              <p:nvPr/>
            </p:nvGrpSpPr>
            <p:grpSpPr>
              <a:xfrm>
                <a:off x="8528308" y="4891439"/>
                <a:ext cx="553623" cy="479371"/>
                <a:chOff x="4822441" y="5954372"/>
                <a:chExt cx="416286" cy="359772"/>
              </a:xfrm>
            </p:grpSpPr>
            <p:sp>
              <p:nvSpPr>
                <p:cNvPr id="83" name="Freeform 29">
                  <a:extLst>
                    <a:ext uri="{FF2B5EF4-FFF2-40B4-BE49-F238E27FC236}">
                      <a16:creationId xmlns:a16="http://schemas.microsoft.com/office/drawing/2014/main" id="{5382639B-B20E-4B2B-83B2-C91690D45DB5}"/>
                    </a:ext>
                  </a:extLst>
                </p:cNvPr>
                <p:cNvSpPr>
                  <a:spLocks noChangeArrowheads="1"/>
                </p:cNvSpPr>
                <p:nvPr/>
              </p:nvSpPr>
              <p:spPr bwMode="auto">
                <a:xfrm>
                  <a:off x="4822441" y="5954372"/>
                  <a:ext cx="416286" cy="359772"/>
                </a:xfrm>
                <a:custGeom>
                  <a:avLst/>
                  <a:gdLst>
                    <a:gd name="T0" fmla="*/ 2166 w 2310"/>
                    <a:gd name="T1" fmla="*/ 117 h 1998"/>
                    <a:gd name="T2" fmla="*/ 2166 w 2310"/>
                    <a:gd name="T3" fmla="*/ 117 h 1998"/>
                    <a:gd name="T4" fmla="*/ 1907 w 2310"/>
                    <a:gd name="T5" fmla="*/ 1686 h 1998"/>
                    <a:gd name="T6" fmla="*/ 1621 w 2310"/>
                    <a:gd name="T7" fmla="*/ 1880 h 1998"/>
                    <a:gd name="T8" fmla="*/ 143 w 2310"/>
                    <a:gd name="T9" fmla="*/ 1880 h 1998"/>
                    <a:gd name="T10" fmla="*/ 415 w 2310"/>
                    <a:gd name="T11" fmla="*/ 298 h 1998"/>
                    <a:gd name="T12" fmla="*/ 493 w 2310"/>
                    <a:gd name="T13" fmla="*/ 182 h 1998"/>
                    <a:gd name="T14" fmla="*/ 649 w 2310"/>
                    <a:gd name="T15" fmla="*/ 117 h 1998"/>
                    <a:gd name="T16" fmla="*/ 2166 w 2310"/>
                    <a:gd name="T17" fmla="*/ 117 h 1998"/>
                    <a:gd name="T18" fmla="*/ 2309 w 2310"/>
                    <a:gd name="T19" fmla="*/ 0 h 1998"/>
                    <a:gd name="T20" fmla="*/ 2309 w 2310"/>
                    <a:gd name="T21" fmla="*/ 0 h 1998"/>
                    <a:gd name="T22" fmla="*/ 649 w 2310"/>
                    <a:gd name="T23" fmla="*/ 0 h 1998"/>
                    <a:gd name="T24" fmla="*/ 415 w 2310"/>
                    <a:gd name="T25" fmla="*/ 91 h 1998"/>
                    <a:gd name="T26" fmla="*/ 298 w 2310"/>
                    <a:gd name="T27" fmla="*/ 272 h 1998"/>
                    <a:gd name="T28" fmla="*/ 0 w 2310"/>
                    <a:gd name="T29" fmla="*/ 1997 h 1998"/>
                    <a:gd name="T30" fmla="*/ 1621 w 2310"/>
                    <a:gd name="T31" fmla="*/ 1997 h 1998"/>
                    <a:gd name="T32" fmla="*/ 2010 w 2310"/>
                    <a:gd name="T33" fmla="*/ 1712 h 1998"/>
                    <a:gd name="T34" fmla="*/ 2309 w 2310"/>
                    <a:gd name="T35" fmla="*/ 0 h 1998"/>
                    <a:gd name="T36" fmla="*/ 2166 w 2310"/>
                    <a:gd name="T37" fmla="*/ 11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0" h="1998">
                      <a:moveTo>
                        <a:pt x="2166" y="117"/>
                      </a:moveTo>
                      <a:lnTo>
                        <a:pt x="2166" y="117"/>
                      </a:lnTo>
                      <a:cubicBezTo>
                        <a:pt x="1907" y="1686"/>
                        <a:pt x="1907" y="1686"/>
                        <a:pt x="1907" y="1686"/>
                      </a:cubicBezTo>
                      <a:cubicBezTo>
                        <a:pt x="1868" y="1829"/>
                        <a:pt x="1777" y="1880"/>
                        <a:pt x="1621" y="1880"/>
                      </a:cubicBezTo>
                      <a:cubicBezTo>
                        <a:pt x="143" y="1880"/>
                        <a:pt x="143" y="1880"/>
                        <a:pt x="143" y="1880"/>
                      </a:cubicBezTo>
                      <a:cubicBezTo>
                        <a:pt x="415" y="298"/>
                        <a:pt x="415" y="298"/>
                        <a:pt x="415" y="298"/>
                      </a:cubicBezTo>
                      <a:cubicBezTo>
                        <a:pt x="415" y="272"/>
                        <a:pt x="454" y="207"/>
                        <a:pt x="493" y="182"/>
                      </a:cubicBezTo>
                      <a:cubicBezTo>
                        <a:pt x="532" y="143"/>
                        <a:pt x="597" y="117"/>
                        <a:pt x="649" y="117"/>
                      </a:cubicBezTo>
                      <a:cubicBezTo>
                        <a:pt x="2166" y="117"/>
                        <a:pt x="2166" y="117"/>
                        <a:pt x="2166" y="117"/>
                      </a:cubicBezTo>
                      <a:lnTo>
                        <a:pt x="2309" y="0"/>
                      </a:lnTo>
                      <a:lnTo>
                        <a:pt x="2309" y="0"/>
                      </a:lnTo>
                      <a:cubicBezTo>
                        <a:pt x="649" y="0"/>
                        <a:pt x="649" y="0"/>
                        <a:pt x="649" y="0"/>
                      </a:cubicBezTo>
                      <a:cubicBezTo>
                        <a:pt x="571" y="0"/>
                        <a:pt x="480" y="39"/>
                        <a:pt x="415" y="91"/>
                      </a:cubicBezTo>
                      <a:cubicBezTo>
                        <a:pt x="350" y="143"/>
                        <a:pt x="312" y="233"/>
                        <a:pt x="298" y="272"/>
                      </a:cubicBezTo>
                      <a:cubicBezTo>
                        <a:pt x="0" y="1997"/>
                        <a:pt x="0" y="1997"/>
                        <a:pt x="0" y="1997"/>
                      </a:cubicBezTo>
                      <a:cubicBezTo>
                        <a:pt x="1621" y="1997"/>
                        <a:pt x="1621" y="1997"/>
                        <a:pt x="1621" y="1997"/>
                      </a:cubicBezTo>
                      <a:cubicBezTo>
                        <a:pt x="1725" y="1997"/>
                        <a:pt x="1946" y="1984"/>
                        <a:pt x="2010" y="1712"/>
                      </a:cubicBezTo>
                      <a:cubicBezTo>
                        <a:pt x="2309" y="0"/>
                        <a:pt x="2309" y="0"/>
                        <a:pt x="2309" y="0"/>
                      </a:cubicBezTo>
                      <a:lnTo>
                        <a:pt x="2166" y="117"/>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Freeform 30">
                  <a:extLst>
                    <a:ext uri="{FF2B5EF4-FFF2-40B4-BE49-F238E27FC236}">
                      <a16:creationId xmlns:a16="http://schemas.microsoft.com/office/drawing/2014/main" id="{623BB5A1-C564-4F1A-AE12-DC7BD2A26943}"/>
                    </a:ext>
                  </a:extLst>
                </p:cNvPr>
                <p:cNvSpPr>
                  <a:spLocks noChangeArrowheads="1"/>
                </p:cNvSpPr>
                <p:nvPr/>
              </p:nvSpPr>
              <p:spPr bwMode="auto">
                <a:xfrm>
                  <a:off x="4904425" y="6083317"/>
                  <a:ext cx="105066" cy="105066"/>
                </a:xfrm>
                <a:custGeom>
                  <a:avLst/>
                  <a:gdLst>
                    <a:gd name="T0" fmla="*/ 480 w 585"/>
                    <a:gd name="T1" fmla="*/ 0 h 585"/>
                    <a:gd name="T2" fmla="*/ 298 w 585"/>
                    <a:gd name="T3" fmla="*/ 247 h 585"/>
                    <a:gd name="T4" fmla="*/ 195 w 585"/>
                    <a:gd name="T5" fmla="*/ 0 h 585"/>
                    <a:gd name="T6" fmla="*/ 195 w 585"/>
                    <a:gd name="T7" fmla="*/ 0 h 585"/>
                    <a:gd name="T8" fmla="*/ 91 w 585"/>
                    <a:gd name="T9" fmla="*/ 0 h 585"/>
                    <a:gd name="T10" fmla="*/ 0 w 585"/>
                    <a:gd name="T11" fmla="*/ 571 h 585"/>
                    <a:gd name="T12" fmla="*/ 0 w 585"/>
                    <a:gd name="T13" fmla="*/ 584 h 585"/>
                    <a:gd name="T14" fmla="*/ 91 w 585"/>
                    <a:gd name="T15" fmla="*/ 584 h 585"/>
                    <a:gd name="T16" fmla="*/ 169 w 585"/>
                    <a:gd name="T17" fmla="*/ 182 h 585"/>
                    <a:gd name="T18" fmla="*/ 247 w 585"/>
                    <a:gd name="T19" fmla="*/ 389 h 585"/>
                    <a:gd name="T20" fmla="*/ 298 w 585"/>
                    <a:gd name="T21" fmla="*/ 389 h 585"/>
                    <a:gd name="T22" fmla="*/ 441 w 585"/>
                    <a:gd name="T23" fmla="*/ 195 h 585"/>
                    <a:gd name="T24" fmla="*/ 376 w 585"/>
                    <a:gd name="T25" fmla="*/ 571 h 585"/>
                    <a:gd name="T26" fmla="*/ 376 w 585"/>
                    <a:gd name="T27" fmla="*/ 584 h 585"/>
                    <a:gd name="T28" fmla="*/ 480 w 585"/>
                    <a:gd name="T29" fmla="*/ 584 h 585"/>
                    <a:gd name="T30" fmla="*/ 584 w 585"/>
                    <a:gd name="T31" fmla="*/ 13 h 585"/>
                    <a:gd name="T32" fmla="*/ 584 w 585"/>
                    <a:gd name="T33" fmla="*/ 0 h 585"/>
                    <a:gd name="T34" fmla="*/ 480 w 585"/>
                    <a:gd name="T35"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585">
                      <a:moveTo>
                        <a:pt x="480" y="0"/>
                      </a:moveTo>
                      <a:lnTo>
                        <a:pt x="298" y="247"/>
                      </a:lnTo>
                      <a:lnTo>
                        <a:pt x="195" y="0"/>
                      </a:lnTo>
                      <a:lnTo>
                        <a:pt x="195" y="0"/>
                      </a:lnTo>
                      <a:lnTo>
                        <a:pt x="91" y="0"/>
                      </a:lnTo>
                      <a:lnTo>
                        <a:pt x="0" y="571"/>
                      </a:lnTo>
                      <a:lnTo>
                        <a:pt x="0" y="584"/>
                      </a:lnTo>
                      <a:lnTo>
                        <a:pt x="91" y="584"/>
                      </a:lnTo>
                      <a:lnTo>
                        <a:pt x="169" y="182"/>
                      </a:lnTo>
                      <a:lnTo>
                        <a:pt x="247" y="389"/>
                      </a:lnTo>
                      <a:lnTo>
                        <a:pt x="298" y="389"/>
                      </a:lnTo>
                      <a:lnTo>
                        <a:pt x="441" y="195"/>
                      </a:lnTo>
                      <a:lnTo>
                        <a:pt x="376" y="571"/>
                      </a:lnTo>
                      <a:lnTo>
                        <a:pt x="376" y="584"/>
                      </a:lnTo>
                      <a:lnTo>
                        <a:pt x="480" y="584"/>
                      </a:lnTo>
                      <a:lnTo>
                        <a:pt x="584" y="13"/>
                      </a:lnTo>
                      <a:lnTo>
                        <a:pt x="584" y="0"/>
                      </a:lnTo>
                      <a:lnTo>
                        <a:pt x="480"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Freeform 31">
                  <a:extLst>
                    <a:ext uri="{FF2B5EF4-FFF2-40B4-BE49-F238E27FC236}">
                      <a16:creationId xmlns:a16="http://schemas.microsoft.com/office/drawing/2014/main" id="{7321B2E4-843C-4D7B-92A2-CB7A1DC200ED}"/>
                    </a:ext>
                  </a:extLst>
                </p:cNvPr>
                <p:cNvSpPr>
                  <a:spLocks noChangeArrowheads="1"/>
                </p:cNvSpPr>
                <p:nvPr/>
              </p:nvSpPr>
              <p:spPr bwMode="auto">
                <a:xfrm>
                  <a:off x="5011879" y="6083317"/>
                  <a:ext cx="66860" cy="105066"/>
                </a:xfrm>
                <a:custGeom>
                  <a:avLst/>
                  <a:gdLst>
                    <a:gd name="T0" fmla="*/ 13 w 377"/>
                    <a:gd name="T1" fmla="*/ 0 h 585"/>
                    <a:gd name="T2" fmla="*/ 0 w 377"/>
                    <a:gd name="T3" fmla="*/ 91 h 585"/>
                    <a:gd name="T4" fmla="*/ 129 w 377"/>
                    <a:gd name="T5" fmla="*/ 91 h 585"/>
                    <a:gd name="T6" fmla="*/ 39 w 377"/>
                    <a:gd name="T7" fmla="*/ 571 h 585"/>
                    <a:gd name="T8" fmla="*/ 39 w 377"/>
                    <a:gd name="T9" fmla="*/ 584 h 585"/>
                    <a:gd name="T10" fmla="*/ 155 w 377"/>
                    <a:gd name="T11" fmla="*/ 584 h 585"/>
                    <a:gd name="T12" fmla="*/ 233 w 377"/>
                    <a:gd name="T13" fmla="*/ 91 h 585"/>
                    <a:gd name="T14" fmla="*/ 363 w 377"/>
                    <a:gd name="T15" fmla="*/ 91 h 585"/>
                    <a:gd name="T16" fmla="*/ 376 w 377"/>
                    <a:gd name="T17" fmla="*/ 0 h 585"/>
                    <a:gd name="T18" fmla="*/ 13 w 377"/>
                    <a:gd name="T19"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7" h="585">
                      <a:moveTo>
                        <a:pt x="13" y="0"/>
                      </a:moveTo>
                      <a:lnTo>
                        <a:pt x="0" y="91"/>
                      </a:lnTo>
                      <a:lnTo>
                        <a:pt x="129" y="91"/>
                      </a:lnTo>
                      <a:lnTo>
                        <a:pt x="39" y="571"/>
                      </a:lnTo>
                      <a:lnTo>
                        <a:pt x="39" y="584"/>
                      </a:lnTo>
                      <a:lnTo>
                        <a:pt x="155" y="584"/>
                      </a:lnTo>
                      <a:lnTo>
                        <a:pt x="233" y="91"/>
                      </a:lnTo>
                      <a:lnTo>
                        <a:pt x="363" y="91"/>
                      </a:lnTo>
                      <a:lnTo>
                        <a:pt x="376" y="0"/>
                      </a:lnTo>
                      <a:lnTo>
                        <a:pt x="13" y="0"/>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Freeform 32">
                  <a:extLst>
                    <a:ext uri="{FF2B5EF4-FFF2-40B4-BE49-F238E27FC236}">
                      <a16:creationId xmlns:a16="http://schemas.microsoft.com/office/drawing/2014/main" id="{0D60F7FC-8A26-4488-8D05-C4A614DA3293}"/>
                    </a:ext>
                  </a:extLst>
                </p:cNvPr>
                <p:cNvSpPr>
                  <a:spLocks noChangeArrowheads="1"/>
                </p:cNvSpPr>
                <p:nvPr/>
              </p:nvSpPr>
              <p:spPr bwMode="auto">
                <a:xfrm>
                  <a:off x="5067596" y="6083317"/>
                  <a:ext cx="85963" cy="105066"/>
                </a:xfrm>
                <a:custGeom>
                  <a:avLst/>
                  <a:gdLst>
                    <a:gd name="T0" fmla="*/ 480 w 481"/>
                    <a:gd name="T1" fmla="*/ 169 h 585"/>
                    <a:gd name="T2" fmla="*/ 480 w 481"/>
                    <a:gd name="T3" fmla="*/ 169 h 585"/>
                    <a:gd name="T4" fmla="*/ 259 w 481"/>
                    <a:gd name="T5" fmla="*/ 0 h 585"/>
                    <a:gd name="T6" fmla="*/ 104 w 481"/>
                    <a:gd name="T7" fmla="*/ 0 h 585"/>
                    <a:gd name="T8" fmla="*/ 0 w 481"/>
                    <a:gd name="T9" fmla="*/ 571 h 585"/>
                    <a:gd name="T10" fmla="*/ 0 w 481"/>
                    <a:gd name="T11" fmla="*/ 584 h 585"/>
                    <a:gd name="T12" fmla="*/ 104 w 481"/>
                    <a:gd name="T13" fmla="*/ 584 h 585"/>
                    <a:gd name="T14" fmla="*/ 143 w 481"/>
                    <a:gd name="T15" fmla="*/ 376 h 585"/>
                    <a:gd name="T16" fmla="*/ 233 w 481"/>
                    <a:gd name="T17" fmla="*/ 376 h 585"/>
                    <a:gd name="T18" fmla="*/ 298 w 481"/>
                    <a:gd name="T19" fmla="*/ 584 h 585"/>
                    <a:gd name="T20" fmla="*/ 402 w 481"/>
                    <a:gd name="T21" fmla="*/ 584 h 585"/>
                    <a:gd name="T22" fmla="*/ 350 w 481"/>
                    <a:gd name="T23" fmla="*/ 363 h 585"/>
                    <a:gd name="T24" fmla="*/ 480 w 481"/>
                    <a:gd name="T25" fmla="*/ 169 h 585"/>
                    <a:gd name="T26" fmla="*/ 195 w 481"/>
                    <a:gd name="T27" fmla="*/ 91 h 585"/>
                    <a:gd name="T28" fmla="*/ 195 w 481"/>
                    <a:gd name="T29" fmla="*/ 91 h 585"/>
                    <a:gd name="T30" fmla="*/ 259 w 481"/>
                    <a:gd name="T31" fmla="*/ 91 h 585"/>
                    <a:gd name="T32" fmla="*/ 376 w 481"/>
                    <a:gd name="T33" fmla="*/ 169 h 585"/>
                    <a:gd name="T34" fmla="*/ 247 w 481"/>
                    <a:gd name="T35" fmla="*/ 286 h 585"/>
                    <a:gd name="T36" fmla="*/ 156 w 481"/>
                    <a:gd name="T37" fmla="*/ 286 h 585"/>
                    <a:gd name="T38" fmla="*/ 195 w 481"/>
                    <a:gd name="T39" fmla="*/ 9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1" h="585">
                      <a:moveTo>
                        <a:pt x="480" y="169"/>
                      </a:moveTo>
                      <a:lnTo>
                        <a:pt x="480" y="169"/>
                      </a:lnTo>
                      <a:cubicBezTo>
                        <a:pt x="480" y="104"/>
                        <a:pt x="454" y="0"/>
                        <a:pt x="259" y="0"/>
                      </a:cubicBezTo>
                      <a:cubicBezTo>
                        <a:pt x="104" y="0"/>
                        <a:pt x="104" y="0"/>
                        <a:pt x="104" y="0"/>
                      </a:cubicBezTo>
                      <a:cubicBezTo>
                        <a:pt x="0" y="571"/>
                        <a:pt x="0" y="571"/>
                        <a:pt x="0" y="571"/>
                      </a:cubicBezTo>
                      <a:cubicBezTo>
                        <a:pt x="0" y="584"/>
                        <a:pt x="0" y="584"/>
                        <a:pt x="0" y="584"/>
                      </a:cubicBezTo>
                      <a:cubicBezTo>
                        <a:pt x="104" y="584"/>
                        <a:pt x="104" y="584"/>
                        <a:pt x="104" y="584"/>
                      </a:cubicBezTo>
                      <a:cubicBezTo>
                        <a:pt x="143" y="376"/>
                        <a:pt x="143" y="376"/>
                        <a:pt x="143" y="376"/>
                      </a:cubicBezTo>
                      <a:cubicBezTo>
                        <a:pt x="233" y="376"/>
                        <a:pt x="233" y="376"/>
                        <a:pt x="233" y="376"/>
                      </a:cubicBezTo>
                      <a:cubicBezTo>
                        <a:pt x="298" y="584"/>
                        <a:pt x="298" y="584"/>
                        <a:pt x="298" y="584"/>
                      </a:cubicBezTo>
                      <a:cubicBezTo>
                        <a:pt x="402" y="584"/>
                        <a:pt x="402" y="584"/>
                        <a:pt x="402" y="584"/>
                      </a:cubicBezTo>
                      <a:cubicBezTo>
                        <a:pt x="350" y="363"/>
                        <a:pt x="350" y="363"/>
                        <a:pt x="350" y="363"/>
                      </a:cubicBezTo>
                      <a:cubicBezTo>
                        <a:pt x="467" y="324"/>
                        <a:pt x="480" y="220"/>
                        <a:pt x="480" y="169"/>
                      </a:cubicBezTo>
                      <a:close/>
                      <a:moveTo>
                        <a:pt x="195" y="91"/>
                      </a:moveTo>
                      <a:lnTo>
                        <a:pt x="195" y="91"/>
                      </a:lnTo>
                      <a:cubicBezTo>
                        <a:pt x="259" y="91"/>
                        <a:pt x="259" y="91"/>
                        <a:pt x="259" y="91"/>
                      </a:cubicBezTo>
                      <a:cubicBezTo>
                        <a:pt x="363" y="91"/>
                        <a:pt x="376" y="143"/>
                        <a:pt x="376" y="169"/>
                      </a:cubicBezTo>
                      <a:cubicBezTo>
                        <a:pt x="376" y="220"/>
                        <a:pt x="350" y="286"/>
                        <a:pt x="247" y="286"/>
                      </a:cubicBezTo>
                      <a:cubicBezTo>
                        <a:pt x="156" y="286"/>
                        <a:pt x="156" y="286"/>
                        <a:pt x="156" y="286"/>
                      </a:cubicBezTo>
                      <a:lnTo>
                        <a:pt x="195" y="91"/>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92" name="TextBox 91">
                <a:extLst>
                  <a:ext uri="{FF2B5EF4-FFF2-40B4-BE49-F238E27FC236}">
                    <a16:creationId xmlns:a16="http://schemas.microsoft.com/office/drawing/2014/main" id="{D1CDDA30-679B-4643-88CE-D3944497CD1D}"/>
                  </a:ext>
                </a:extLst>
              </p:cNvPr>
              <p:cNvSpPr txBox="1"/>
              <p:nvPr/>
            </p:nvSpPr>
            <p:spPr>
              <a:xfrm>
                <a:off x="2112148" y="5479404"/>
                <a:ext cx="1365806" cy="600164"/>
              </a:xfrm>
              <a:prstGeom prst="rect">
                <a:avLst/>
              </a:prstGeom>
              <a:noFill/>
            </p:spPr>
            <p:txBody>
              <a:bodyPr wrap="square" rtlCol="0">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ZTNA</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Zero Trust </a:t>
                </a:r>
                <a:br>
                  <a:rPr lang="en-GB" sz="1100" dirty="0">
                    <a:solidFill>
                      <a:schemeClr val="accent2"/>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Network Access</a:t>
                </a:r>
              </a:p>
            </p:txBody>
          </p:sp>
          <p:pic>
            <p:nvPicPr>
              <p:cNvPr id="93" name="Picture 92" descr="Icon&#10;&#10;Description automatically generated">
                <a:extLst>
                  <a:ext uri="{FF2B5EF4-FFF2-40B4-BE49-F238E27FC236}">
                    <a16:creationId xmlns:a16="http://schemas.microsoft.com/office/drawing/2014/main" id="{28C53168-A2C1-45F9-B083-BDC593C9A31A}"/>
                  </a:ext>
                </a:extLst>
              </p:cNvPr>
              <p:cNvPicPr>
                <a:picLocks noChangeAspect="1"/>
              </p:cNvPicPr>
              <p:nvPr/>
            </p:nvPicPr>
            <p:blipFill>
              <a:blip r:embed="rId4"/>
              <a:stretch>
                <a:fillRect/>
              </a:stretch>
            </p:blipFill>
            <p:spPr>
              <a:xfrm>
                <a:off x="5532020" y="4891914"/>
                <a:ext cx="563980" cy="487908"/>
              </a:xfrm>
              <a:prstGeom prst="rect">
                <a:avLst/>
              </a:prstGeom>
            </p:spPr>
          </p:pic>
          <p:sp>
            <p:nvSpPr>
              <p:cNvPr id="96" name="TextBox 95">
                <a:extLst>
                  <a:ext uri="{FF2B5EF4-FFF2-40B4-BE49-F238E27FC236}">
                    <a16:creationId xmlns:a16="http://schemas.microsoft.com/office/drawing/2014/main" id="{0A1A1FF7-9F52-4972-B3CB-EDB03FDE3476}"/>
                  </a:ext>
                </a:extLst>
              </p:cNvPr>
              <p:cNvSpPr txBox="1"/>
              <p:nvPr/>
            </p:nvSpPr>
            <p:spPr>
              <a:xfrm>
                <a:off x="9615281" y="5480325"/>
                <a:ext cx="1360411" cy="600164"/>
              </a:xfrm>
              <a:prstGeom prst="rect">
                <a:avLst/>
              </a:prstGeom>
              <a:noFill/>
            </p:spPr>
            <p:txBody>
              <a:bodyPr wrap="square" rtlCol="0">
                <a:spAutoFit/>
              </a:bodyPr>
              <a:lstStyle/>
              <a:p>
                <a:pPr algn="ctr">
                  <a:spcAft>
                    <a:spcPts val="300"/>
                  </a:spcAft>
                </a:pPr>
                <a:r>
                  <a:rPr lang="en-GB" sz="1100" b="1" dirty="0">
                    <a:solidFill>
                      <a:schemeClr val="bg1"/>
                    </a:solidFill>
                    <a:latin typeface="Calibri" panose="020F0502020204030204" pitchFamily="34" charset="0"/>
                    <a:cs typeface="Calibri" panose="020F0502020204030204" pitchFamily="34" charset="0"/>
                  </a:rPr>
                  <a:t>Rapid Response</a:t>
                </a:r>
                <a:br>
                  <a:rPr lang="en-GB" sz="1100" b="1" dirty="0">
                    <a:solidFill>
                      <a:schemeClr val="bg1"/>
                    </a:solidFill>
                    <a:latin typeface="Calibri" panose="020F0502020204030204" pitchFamily="34" charset="0"/>
                    <a:cs typeface="Calibri" panose="020F0502020204030204" pitchFamily="34" charset="0"/>
                  </a:rPr>
                </a:br>
                <a:r>
                  <a:rPr lang="en-GB" sz="1100" dirty="0">
                    <a:solidFill>
                      <a:schemeClr val="accent2"/>
                    </a:solidFill>
                    <a:latin typeface="Calibri" panose="020F0502020204030204" pitchFamily="34" charset="0"/>
                    <a:cs typeface="Calibri" panose="020F0502020204030204" pitchFamily="34" charset="0"/>
                  </a:rPr>
                  <a:t>Emergency Incident Response Service</a:t>
                </a:r>
              </a:p>
            </p:txBody>
          </p:sp>
          <p:pic>
            <p:nvPicPr>
              <p:cNvPr id="97" name="Picture 96" descr="Logo&#10;&#10;Description automatically generated">
                <a:extLst>
                  <a:ext uri="{FF2B5EF4-FFF2-40B4-BE49-F238E27FC236}">
                    <a16:creationId xmlns:a16="http://schemas.microsoft.com/office/drawing/2014/main" id="{2CC52240-F89A-42C3-9AC5-FDF6FB0B227F}"/>
                  </a:ext>
                </a:extLst>
              </p:cNvPr>
              <p:cNvPicPr>
                <a:picLocks noChangeAspect="1"/>
              </p:cNvPicPr>
              <p:nvPr/>
            </p:nvPicPr>
            <p:blipFill>
              <a:blip r:embed="rId5"/>
              <a:stretch>
                <a:fillRect/>
              </a:stretch>
            </p:blipFill>
            <p:spPr>
              <a:xfrm>
                <a:off x="10017073" y="4895677"/>
                <a:ext cx="554256" cy="462686"/>
              </a:xfrm>
              <a:prstGeom prst="rect">
                <a:avLst/>
              </a:prstGeom>
            </p:spPr>
          </p:pic>
          <p:pic>
            <p:nvPicPr>
              <p:cNvPr id="98" name="Picture 97" descr="Text&#10;&#10;Description automatically generated">
                <a:extLst>
                  <a:ext uri="{FF2B5EF4-FFF2-40B4-BE49-F238E27FC236}">
                    <a16:creationId xmlns:a16="http://schemas.microsoft.com/office/drawing/2014/main" id="{63373295-A27D-4AC0-B9FE-1CF752EB01F9}"/>
                  </a:ext>
                </a:extLst>
              </p:cNvPr>
              <p:cNvPicPr>
                <a:picLocks noChangeAspect="1"/>
              </p:cNvPicPr>
              <p:nvPr/>
            </p:nvPicPr>
            <p:blipFill>
              <a:blip r:embed="rId6"/>
              <a:stretch>
                <a:fillRect/>
              </a:stretch>
            </p:blipFill>
            <p:spPr>
              <a:xfrm>
                <a:off x="2537482" y="4893155"/>
                <a:ext cx="553623" cy="478948"/>
              </a:xfrm>
              <a:prstGeom prst="rect">
                <a:avLst/>
              </a:prstGeom>
            </p:spPr>
          </p:pic>
        </p:grpSp>
      </p:grpSp>
    </p:spTree>
    <p:extLst>
      <p:ext uri="{BB962C8B-B14F-4D97-AF65-F5344CB8AC3E}">
        <p14:creationId xmlns:p14="http://schemas.microsoft.com/office/powerpoint/2010/main" val="68811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537BA2-B132-40F9-986A-4EB9F7994025}"/>
              </a:ext>
            </a:extLst>
          </p:cNvPr>
          <p:cNvSpPr/>
          <p:nvPr/>
        </p:nvSpPr>
        <p:spPr>
          <a:xfrm>
            <a:off x="0" y="1312684"/>
            <a:ext cx="12192000" cy="4573766"/>
          </a:xfrm>
          <a:prstGeom prst="rect">
            <a:avLst/>
          </a:prstGeom>
          <a:solidFill>
            <a:srgbClr val="00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92777F-C1EC-46AE-ACAA-923CC5EB183D}"/>
              </a:ext>
            </a:extLst>
          </p:cNvPr>
          <p:cNvSpPr>
            <a:spLocks noGrp="1"/>
          </p:cNvSpPr>
          <p:nvPr>
            <p:ph type="title"/>
          </p:nvPr>
        </p:nvSpPr>
        <p:spPr/>
        <p:txBody>
          <a:bodyPr/>
          <a:lstStyle/>
          <a:p>
            <a:r>
              <a:rPr lang="en-GB" dirty="0"/>
              <a:t>Next Steps</a:t>
            </a:r>
            <a:endParaRPr lang="en-US" dirty="0"/>
          </a:p>
        </p:txBody>
      </p:sp>
      <p:sp>
        <p:nvSpPr>
          <p:cNvPr id="3" name="Content Placeholder 2">
            <a:extLst>
              <a:ext uri="{FF2B5EF4-FFF2-40B4-BE49-F238E27FC236}">
                <a16:creationId xmlns:a16="http://schemas.microsoft.com/office/drawing/2014/main" id="{C018E79A-5E09-4230-A57A-F9BC9E0CE12F}"/>
              </a:ext>
            </a:extLst>
          </p:cNvPr>
          <p:cNvSpPr>
            <a:spLocks noGrp="1"/>
          </p:cNvSpPr>
          <p:nvPr>
            <p:ph idx="1"/>
          </p:nvPr>
        </p:nvSpPr>
        <p:spPr>
          <a:xfrm>
            <a:off x="420130" y="1312684"/>
            <a:ext cx="11301984" cy="4442184"/>
          </a:xfrm>
        </p:spPr>
        <p:txBody>
          <a:bodyPr anchor="ctr">
            <a:normAutofit/>
          </a:bodyPr>
          <a:lstStyle/>
          <a:p>
            <a:pPr>
              <a:lnSpc>
                <a:spcPct val="100000"/>
              </a:lnSpc>
              <a:spcBef>
                <a:spcPts val="0"/>
              </a:spcBef>
              <a:spcAft>
                <a:spcPts val="3000"/>
              </a:spcAft>
            </a:pPr>
            <a:r>
              <a:rPr lang="en-GB" dirty="0"/>
              <a:t>Are you clear on your responsibilities to protect cloud environments?</a:t>
            </a:r>
          </a:p>
          <a:p>
            <a:pPr>
              <a:lnSpc>
                <a:spcPct val="100000"/>
              </a:lnSpc>
              <a:spcBef>
                <a:spcPts val="0"/>
              </a:spcBef>
              <a:spcAft>
                <a:spcPts val="3000"/>
              </a:spcAft>
            </a:pPr>
            <a:r>
              <a:rPr lang="en-GB" dirty="0"/>
              <a:t>How are you maintaining visibility for your cloud resources?</a:t>
            </a:r>
          </a:p>
          <a:p>
            <a:pPr>
              <a:lnSpc>
                <a:spcPct val="100000"/>
              </a:lnSpc>
              <a:spcBef>
                <a:spcPts val="0"/>
              </a:spcBef>
              <a:spcAft>
                <a:spcPts val="3000"/>
              </a:spcAft>
            </a:pPr>
            <a:r>
              <a:rPr lang="en-GB" dirty="0"/>
              <a:t>Will your cloud strategy introduce new development processes that could outpace security?</a:t>
            </a:r>
          </a:p>
          <a:p>
            <a:pPr>
              <a:lnSpc>
                <a:spcPct val="100000"/>
              </a:lnSpc>
              <a:spcBef>
                <a:spcPts val="0"/>
              </a:spcBef>
              <a:spcAft>
                <a:spcPts val="3000"/>
              </a:spcAft>
            </a:pPr>
            <a:r>
              <a:rPr lang="en-GB" dirty="0"/>
              <a:t>Do you have the resources to conduct threat hunts, investigations, and response actions to identified threats?</a:t>
            </a:r>
          </a:p>
        </p:txBody>
      </p:sp>
    </p:spTree>
    <p:extLst>
      <p:ext uri="{BB962C8B-B14F-4D97-AF65-F5344CB8AC3E}">
        <p14:creationId xmlns:p14="http://schemas.microsoft.com/office/powerpoint/2010/main" val="315223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8">
            <a:extLst>
              <a:ext uri="{FF2B5EF4-FFF2-40B4-BE49-F238E27FC236}">
                <a16:creationId xmlns:a16="http://schemas.microsoft.com/office/drawing/2014/main" id="{91494197-28CD-4A03-9388-D41A4ADAF350}"/>
              </a:ext>
            </a:extLst>
          </p:cNvPr>
          <p:cNvSpPr>
            <a:spLocks noChangeAspect="1"/>
          </p:cNvSpPr>
          <p:nvPr/>
        </p:nvSpPr>
        <p:spPr>
          <a:xfrm>
            <a:off x="1828489" y="2743199"/>
            <a:ext cx="5029200" cy="3340101"/>
          </a:xfrm>
          <a:prstGeom prst="roundRect">
            <a:avLst>
              <a:gd name="adj" fmla="val 3343"/>
            </a:avLst>
          </a:prstGeom>
          <a:solidFill>
            <a:srgbClr val="000000"/>
          </a:solidFill>
          <a:ln>
            <a:solidFill>
              <a:schemeClr val="accent2"/>
            </a:solidFill>
          </a:ln>
          <a:effectLst>
            <a:glow rad="2032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b="1" i="1" dirty="0">
              <a:solidFill>
                <a:schemeClr val="bg1"/>
              </a:solidFill>
              <a:latin typeface="Sophos Sans Light" pitchFamily="2" charset="0"/>
            </a:endParaRPr>
          </a:p>
        </p:txBody>
      </p:sp>
      <p:pic>
        <p:nvPicPr>
          <p:cNvPr id="10" name="Picture 9" descr="A picture containing light&#10;&#10;Description automatically generated">
            <a:extLst>
              <a:ext uri="{FF2B5EF4-FFF2-40B4-BE49-F238E27FC236}">
                <a16:creationId xmlns:a16="http://schemas.microsoft.com/office/drawing/2014/main" id="{DED22400-0B26-4374-B23F-E0D588F32F77}"/>
              </a:ext>
            </a:extLst>
          </p:cNvPr>
          <p:cNvPicPr>
            <a:picLocks noChangeAspect="1"/>
          </p:cNvPicPr>
          <p:nvPr/>
        </p:nvPicPr>
        <p:blipFill rotWithShape="1">
          <a:blip r:embed="rId3">
            <a:alphaModFix amt="65000"/>
          </a:blip>
          <a:srcRect l="22429" r="12372"/>
          <a:stretch/>
        </p:blipFill>
        <p:spPr>
          <a:xfrm rot="10800000">
            <a:off x="-1" y="1406589"/>
            <a:ext cx="12191999" cy="2535334"/>
          </a:xfrm>
          <a:prstGeom prst="rect">
            <a:avLst/>
          </a:prstGeom>
        </p:spPr>
      </p:pic>
      <p:pic>
        <p:nvPicPr>
          <p:cNvPr id="7" name="Picture 6">
            <a:extLst>
              <a:ext uri="{FF2B5EF4-FFF2-40B4-BE49-F238E27FC236}">
                <a16:creationId xmlns:a16="http://schemas.microsoft.com/office/drawing/2014/main" id="{C993C6D5-386F-4D5B-A19D-64657AD2339F}"/>
              </a:ext>
            </a:extLst>
          </p:cNvPr>
          <p:cNvPicPr>
            <a:picLocks noChangeAspect="1"/>
          </p:cNvPicPr>
          <p:nvPr/>
        </p:nvPicPr>
        <p:blipFill>
          <a:blip r:embed="rId4"/>
          <a:stretch>
            <a:fillRect/>
          </a:stretch>
        </p:blipFill>
        <p:spPr>
          <a:xfrm>
            <a:off x="1394978" y="482600"/>
            <a:ext cx="5693021" cy="4127441"/>
          </a:xfrm>
          <a:prstGeom prst="rect">
            <a:avLst/>
          </a:prstGeom>
          <a:effectLst>
            <a:outerShdw blurRad="241300" dir="8100000" sx="107000" sy="107000" algn="tr" rotWithShape="0">
              <a:prstClr val="black">
                <a:alpha val="50000"/>
              </a:prstClr>
            </a:outerShdw>
          </a:effectLst>
          <a:scene3d>
            <a:camera prst="perspectiveContrastingRightFacing" fov="0">
              <a:rot lat="0" lon="0" rev="0"/>
            </a:camera>
            <a:lightRig rig="threePt" dir="t"/>
          </a:scene3d>
        </p:spPr>
      </p:pic>
      <p:sp>
        <p:nvSpPr>
          <p:cNvPr id="4" name="Freeform: Shape 3">
            <a:extLst>
              <a:ext uri="{FF2B5EF4-FFF2-40B4-BE49-F238E27FC236}">
                <a16:creationId xmlns:a16="http://schemas.microsoft.com/office/drawing/2014/main" id="{0EB7280A-946D-4E86-947F-63B4D0E22308}"/>
              </a:ext>
            </a:extLst>
          </p:cNvPr>
          <p:cNvSpPr/>
          <p:nvPr/>
        </p:nvSpPr>
        <p:spPr>
          <a:xfrm>
            <a:off x="0" y="4394200"/>
            <a:ext cx="8686178" cy="1382031"/>
          </a:xfrm>
          <a:custGeom>
            <a:avLst/>
            <a:gdLst>
              <a:gd name="connsiteX0" fmla="*/ 0 w 3530212"/>
              <a:gd name="connsiteY0" fmla="*/ 0 h 1309708"/>
              <a:gd name="connsiteX1" fmla="*/ 3530212 w 3530212"/>
              <a:gd name="connsiteY1" fmla="*/ 0 h 1309708"/>
              <a:gd name="connsiteX2" fmla="*/ 3530212 w 3530212"/>
              <a:gd name="connsiteY2" fmla="*/ 1309708 h 1309708"/>
              <a:gd name="connsiteX3" fmla="*/ 0 w 3530212"/>
              <a:gd name="connsiteY3" fmla="*/ 1309708 h 1309708"/>
              <a:gd name="connsiteX4" fmla="*/ 0 w 3530212"/>
              <a:gd name="connsiteY4" fmla="*/ 0 h 130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12" h="1309708">
                <a:moveTo>
                  <a:pt x="0" y="0"/>
                </a:moveTo>
                <a:lnTo>
                  <a:pt x="3530212" y="0"/>
                </a:lnTo>
                <a:lnTo>
                  <a:pt x="3530212" y="1309708"/>
                </a:lnTo>
                <a:lnTo>
                  <a:pt x="0" y="13097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marL="0" marR="0" lvl="0" indent="0" algn="ctr" defTabSz="1066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rPr>
              <a:t>Test drive for free </a:t>
            </a:r>
          </a:p>
          <a:p>
            <a:pPr marL="0" marR="0" lvl="0" indent="0" algn="ctr" defTabSz="1066800" rtl="0" eaLnBrk="1" fontAlgn="auto" latinLnBrk="0" hangingPunct="1">
              <a:lnSpc>
                <a:spcPct val="100000"/>
              </a:lnSpc>
              <a:spcBef>
                <a:spcPct val="0"/>
              </a:spcBef>
              <a:spcAft>
                <a:spcPts val="0"/>
              </a:spcAft>
              <a:buClrTx/>
              <a:buSzTx/>
              <a:buFontTx/>
              <a:buNone/>
              <a:tabLst/>
              <a:defRPr/>
            </a:pPr>
            <a:r>
              <a:rPr lang="en-US" sz="3600" dirty="0">
                <a:solidFill>
                  <a:srgbClr val="FFFFFF"/>
                </a:solidFill>
                <a:latin typeface="Calibri" panose="020F0502020204030204"/>
              </a:rPr>
              <a:t>Sophos.com/cloud-optix</a:t>
            </a: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146132"/>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D0C5-AD2E-44C4-A3B3-C3BD25CE132F}"/>
              </a:ext>
            </a:extLst>
          </p:cNvPr>
          <p:cNvSpPr>
            <a:spLocks noGrp="1"/>
          </p:cNvSpPr>
          <p:nvPr>
            <p:ph type="title"/>
          </p:nvPr>
        </p:nvSpPr>
        <p:spPr/>
        <p:txBody>
          <a:bodyPr/>
          <a:lstStyle/>
          <a:p>
            <a:r>
              <a:rPr lang="en-GB" dirty="0"/>
              <a:t>Security at the Pace of DevOps</a:t>
            </a:r>
            <a:endParaRPr lang="en-US" dirty="0"/>
          </a:p>
        </p:txBody>
      </p:sp>
      <p:pic>
        <p:nvPicPr>
          <p:cNvPr id="9" name="Picture 8">
            <a:extLst>
              <a:ext uri="{FF2B5EF4-FFF2-40B4-BE49-F238E27FC236}">
                <a16:creationId xmlns:a16="http://schemas.microsoft.com/office/drawing/2014/main" id="{CCAEB620-267A-45D4-9EE0-A47392DB327B}"/>
              </a:ext>
            </a:extLst>
          </p:cNvPr>
          <p:cNvPicPr>
            <a:picLocks noChangeAspect="1"/>
          </p:cNvPicPr>
          <p:nvPr/>
        </p:nvPicPr>
        <p:blipFill>
          <a:blip r:embed="rId3"/>
          <a:stretch>
            <a:fillRect/>
          </a:stretch>
        </p:blipFill>
        <p:spPr>
          <a:xfrm>
            <a:off x="469887" y="1057275"/>
            <a:ext cx="9245614" cy="5200658"/>
          </a:xfrm>
          <a:prstGeom prst="rect">
            <a:avLst/>
          </a:prstGeom>
        </p:spPr>
      </p:pic>
    </p:spTree>
    <p:extLst>
      <p:ext uri="{BB962C8B-B14F-4D97-AF65-F5344CB8AC3E}">
        <p14:creationId xmlns:p14="http://schemas.microsoft.com/office/powerpoint/2010/main" val="100440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DDEFF"/>
                </a:solidFill>
              </a:rPr>
              <a:t>How Cloud Optix Counts ‘Cloud Assets’</a:t>
            </a:r>
            <a:endParaRPr lang="en-US" dirty="0">
              <a:solidFill>
                <a:srgbClr val="BDDEFF"/>
              </a:solidFill>
            </a:endParaRPr>
          </a:p>
        </p:txBody>
      </p:sp>
      <p:sp>
        <p:nvSpPr>
          <p:cNvPr id="4" name="Content Placeholder 3"/>
          <p:cNvSpPr>
            <a:spLocks noGrp="1"/>
          </p:cNvSpPr>
          <p:nvPr>
            <p:ph idx="1"/>
          </p:nvPr>
        </p:nvSpPr>
        <p:spPr>
          <a:xfrm>
            <a:off x="458083" y="1484681"/>
            <a:ext cx="11009870" cy="5148977"/>
          </a:xfrm>
        </p:spPr>
        <p:txBody>
          <a:bodyPr>
            <a:normAutofit/>
          </a:bodyPr>
          <a:lstStyle/>
          <a:p>
            <a:pPr marL="0" indent="0">
              <a:buNone/>
            </a:pPr>
            <a:r>
              <a:rPr lang="en-GB" sz="1800" b="1" dirty="0">
                <a:solidFill>
                  <a:schemeClr val="accent6">
                    <a:lumMod val="20000"/>
                    <a:lumOff val="80000"/>
                  </a:schemeClr>
                </a:solidFill>
                <a:latin typeface="+mj-lt"/>
              </a:rPr>
              <a:t>Definition: </a:t>
            </a:r>
            <a:r>
              <a:rPr lang="en-GB" sz="1800" dirty="0">
                <a:solidFill>
                  <a:schemeClr val="accent6">
                    <a:lumMod val="20000"/>
                    <a:lumOff val="80000"/>
                  </a:schemeClr>
                </a:solidFill>
                <a:latin typeface="+mj-lt"/>
              </a:rPr>
              <a:t>Cloud Asset means a single virtual machine instance, including any server instance or database instance, that runs in a Cloud Environment that benefits from, or whose configuration is accessed by, the service.</a:t>
            </a:r>
            <a:br>
              <a:rPr lang="en-GB" sz="1800" dirty="0">
                <a:solidFill>
                  <a:schemeClr val="accent6">
                    <a:lumMod val="20000"/>
                    <a:lumOff val="80000"/>
                  </a:schemeClr>
                </a:solidFill>
                <a:latin typeface="+mj-lt"/>
              </a:rPr>
            </a:br>
            <a:br>
              <a:rPr lang="en-GB" sz="1800" dirty="0">
                <a:latin typeface="+mj-lt"/>
              </a:rPr>
            </a:br>
            <a:r>
              <a:rPr lang="en-GB" sz="1800" dirty="0">
                <a:latin typeface="+mj-lt"/>
              </a:rPr>
              <a:t>The following are currently counted as Cloud Assets:</a:t>
            </a:r>
          </a:p>
          <a:p>
            <a:r>
              <a:rPr lang="en-GB" sz="1400" dirty="0">
                <a:latin typeface="+mj-lt"/>
              </a:rPr>
              <a:t>AWS EC2</a:t>
            </a:r>
          </a:p>
          <a:p>
            <a:r>
              <a:rPr lang="en-GB" sz="1400" dirty="0">
                <a:latin typeface="+mj-lt"/>
              </a:rPr>
              <a:t>AWS RDS</a:t>
            </a:r>
          </a:p>
          <a:p>
            <a:r>
              <a:rPr lang="en-GB" sz="1400" dirty="0">
                <a:latin typeface="+mj-lt"/>
              </a:rPr>
              <a:t>Azure VM</a:t>
            </a:r>
          </a:p>
          <a:p>
            <a:r>
              <a:rPr lang="en-GB" sz="1400" dirty="0">
                <a:latin typeface="+mj-lt"/>
              </a:rPr>
              <a:t>Azure SQL Server</a:t>
            </a:r>
          </a:p>
          <a:p>
            <a:r>
              <a:rPr lang="en-GB" sz="1400" dirty="0">
                <a:latin typeface="+mj-lt"/>
              </a:rPr>
              <a:t>Azure DB Server</a:t>
            </a:r>
          </a:p>
          <a:p>
            <a:r>
              <a:rPr lang="en-GB" sz="1400" dirty="0">
                <a:latin typeface="+mj-lt"/>
              </a:rPr>
              <a:t>Google VM</a:t>
            </a:r>
          </a:p>
          <a:p>
            <a:r>
              <a:rPr lang="en-GB" sz="1400" dirty="0">
                <a:latin typeface="+mj-lt"/>
              </a:rPr>
              <a:t>Google SQL</a:t>
            </a:r>
          </a:p>
          <a:p>
            <a:r>
              <a:rPr lang="en-GB" sz="1400" dirty="0">
                <a:latin typeface="+mj-lt"/>
              </a:rPr>
              <a:t>Container Images</a:t>
            </a:r>
          </a:p>
          <a:p>
            <a:r>
              <a:rPr lang="en-GB" sz="1400" dirty="0">
                <a:latin typeface="+mj-lt"/>
              </a:rPr>
              <a:t>Kubernetes Nodes </a:t>
            </a:r>
            <a:br>
              <a:rPr lang="en-GB" sz="1400" dirty="0">
                <a:latin typeface="+mj-lt"/>
              </a:rPr>
            </a:br>
            <a:r>
              <a:rPr lang="en-GB" sz="1200" dirty="0">
                <a:latin typeface="+mj-lt"/>
              </a:rPr>
              <a:t>To avoid duplication, K8s nodes are not counted if they are already counted as AWS EC2 VM / Azure VM / GCP VM</a:t>
            </a:r>
            <a:endParaRPr lang="en-GB" sz="1100" dirty="0">
              <a:latin typeface="+mj-lt"/>
            </a:endParaRPr>
          </a:p>
        </p:txBody>
      </p:sp>
      <p:sp>
        <p:nvSpPr>
          <p:cNvPr id="5" name="TextBox 4">
            <a:extLst>
              <a:ext uri="{FF2B5EF4-FFF2-40B4-BE49-F238E27FC236}">
                <a16:creationId xmlns:a16="http://schemas.microsoft.com/office/drawing/2014/main" id="{4716F329-D609-4D33-9BBD-E1AC6E4F779D}"/>
              </a:ext>
            </a:extLst>
          </p:cNvPr>
          <p:cNvSpPr txBox="1"/>
          <p:nvPr/>
        </p:nvSpPr>
        <p:spPr>
          <a:xfrm>
            <a:off x="567559" y="5864772"/>
            <a:ext cx="10790919" cy="523220"/>
          </a:xfrm>
          <a:prstGeom prst="rect">
            <a:avLst/>
          </a:prstGeom>
          <a:solidFill>
            <a:schemeClr val="accent6">
              <a:lumMod val="20000"/>
              <a:lumOff val="80000"/>
            </a:schemeClr>
          </a:solidFill>
        </p:spPr>
        <p:txBody>
          <a:bodyPr wrap="square" rtlCol="0">
            <a:spAutoFit/>
          </a:bodyPr>
          <a:lstStyle/>
          <a:p>
            <a:r>
              <a:rPr lang="en-GB" sz="1400" dirty="0">
                <a:solidFill>
                  <a:schemeClr val="accent6">
                    <a:lumMod val="75000"/>
                  </a:schemeClr>
                </a:solidFill>
              </a:rPr>
              <a:t>Note: This information is published in the Cloud Optix online help:</a:t>
            </a:r>
          </a:p>
          <a:p>
            <a:r>
              <a:rPr lang="en-GB" sz="1400" dirty="0">
                <a:solidFill>
                  <a:schemeClr val="bg1"/>
                </a:solidFill>
                <a:hlinkClick r:id="rId3"/>
              </a:rPr>
              <a:t>https://docs.Sophos.com/pcg/Optix/help/en-us/pcg/Optix/concepts/SophosCloudOptixLicensing.html</a:t>
            </a:r>
            <a:r>
              <a:rPr lang="en-GB" sz="1400" dirty="0">
                <a:solidFill>
                  <a:schemeClr val="bg1"/>
                </a:solidFill>
              </a:rPr>
              <a:t> </a:t>
            </a:r>
          </a:p>
        </p:txBody>
      </p:sp>
    </p:spTree>
    <p:extLst>
      <p:ext uri="{BB962C8B-B14F-4D97-AF65-F5344CB8AC3E}">
        <p14:creationId xmlns:p14="http://schemas.microsoft.com/office/powerpoint/2010/main" val="422603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picture containing light, drawing&#10;&#10;Description automatically generated">
            <a:extLst>
              <a:ext uri="{FF2B5EF4-FFF2-40B4-BE49-F238E27FC236}">
                <a16:creationId xmlns:a16="http://schemas.microsoft.com/office/drawing/2014/main" id="{5A7CA8F0-048C-4928-9EFF-5F04F23F1263}"/>
              </a:ext>
            </a:extLst>
          </p:cNvPr>
          <p:cNvPicPr>
            <a:picLocks noChangeAspect="1"/>
          </p:cNvPicPr>
          <p:nvPr/>
        </p:nvPicPr>
        <p:blipFill rotWithShape="1">
          <a:blip r:embed="rId3"/>
          <a:srcRect r="7481"/>
          <a:stretch/>
        </p:blipFill>
        <p:spPr>
          <a:xfrm>
            <a:off x="3906567" y="1559462"/>
            <a:ext cx="8285435" cy="1173951"/>
          </a:xfrm>
          <a:prstGeom prst="rect">
            <a:avLst/>
          </a:prstGeom>
        </p:spPr>
      </p:pic>
      <p:sp>
        <p:nvSpPr>
          <p:cNvPr id="2" name="Title 1">
            <a:extLst>
              <a:ext uri="{FF2B5EF4-FFF2-40B4-BE49-F238E27FC236}">
                <a16:creationId xmlns:a16="http://schemas.microsoft.com/office/drawing/2014/main" id="{4990C1A0-11A9-4EC3-B4F7-2B991AA62E4C}"/>
              </a:ext>
            </a:extLst>
          </p:cNvPr>
          <p:cNvSpPr>
            <a:spLocks noGrp="1"/>
          </p:cNvSpPr>
          <p:nvPr>
            <p:ph type="title"/>
          </p:nvPr>
        </p:nvSpPr>
        <p:spPr/>
        <p:txBody>
          <a:bodyPr>
            <a:normAutofit/>
          </a:bodyPr>
          <a:lstStyle/>
          <a:p>
            <a:r>
              <a:rPr lang="en-GB" dirty="0">
                <a:solidFill>
                  <a:schemeClr val="bg1"/>
                </a:solidFill>
              </a:rPr>
              <a:t>Brute Force Attacks</a:t>
            </a:r>
          </a:p>
        </p:txBody>
      </p:sp>
      <p:sp>
        <p:nvSpPr>
          <p:cNvPr id="14" name="Rectangle 13">
            <a:extLst>
              <a:ext uri="{FF2B5EF4-FFF2-40B4-BE49-F238E27FC236}">
                <a16:creationId xmlns:a16="http://schemas.microsoft.com/office/drawing/2014/main" id="{481905AB-58BB-4D34-A5E2-FB26C0AE7CC3}"/>
              </a:ext>
            </a:extLst>
          </p:cNvPr>
          <p:cNvSpPr/>
          <p:nvPr/>
        </p:nvSpPr>
        <p:spPr>
          <a:xfrm>
            <a:off x="2218636" y="1734453"/>
            <a:ext cx="3392785" cy="830997"/>
          </a:xfrm>
          <a:prstGeom prst="rect">
            <a:avLst/>
          </a:prstGeom>
        </p:spPr>
        <p:txBody>
          <a:bodyPr wrap="square">
            <a:spAutoFit/>
          </a:bodyPr>
          <a:lstStyle/>
          <a:p>
            <a:pPr defTabSz="914377">
              <a:defRPr/>
            </a:pPr>
            <a:r>
              <a:rPr lang="en-US" sz="2400" i="1" dirty="0">
                <a:solidFill>
                  <a:srgbClr val="FFFFFF"/>
                </a:solidFill>
                <a:latin typeface="Calibri" panose="020F0502020204030204"/>
              </a:rPr>
              <a:t>Exposing Remote Desktop Protocol (RDP)</a:t>
            </a:r>
          </a:p>
        </p:txBody>
      </p:sp>
      <p:grpSp>
        <p:nvGrpSpPr>
          <p:cNvPr id="27" name="Group 26">
            <a:extLst>
              <a:ext uri="{FF2B5EF4-FFF2-40B4-BE49-F238E27FC236}">
                <a16:creationId xmlns:a16="http://schemas.microsoft.com/office/drawing/2014/main" id="{0B2D5811-A2F8-424D-A0EC-D97B41148A18}"/>
              </a:ext>
            </a:extLst>
          </p:cNvPr>
          <p:cNvGrpSpPr/>
          <p:nvPr/>
        </p:nvGrpSpPr>
        <p:grpSpPr>
          <a:xfrm>
            <a:off x="1039119" y="1635456"/>
            <a:ext cx="1171056" cy="1028993"/>
            <a:chOff x="739816" y="1890826"/>
            <a:chExt cx="1171056" cy="1028993"/>
          </a:xfrm>
        </p:grpSpPr>
        <p:pic>
          <p:nvPicPr>
            <p:cNvPr id="28" name="Picture 27" descr="A close up of a sign&#10;&#10;Description automatically generated">
              <a:extLst>
                <a:ext uri="{FF2B5EF4-FFF2-40B4-BE49-F238E27FC236}">
                  <a16:creationId xmlns:a16="http://schemas.microsoft.com/office/drawing/2014/main" id="{07CECC3F-8A93-4762-9219-7C2A9480ED6D}"/>
                </a:ext>
              </a:extLst>
            </p:cNvPr>
            <p:cNvPicPr>
              <a:picLocks noChangeAspect="1"/>
            </p:cNvPicPr>
            <p:nvPr/>
          </p:nvPicPr>
          <p:blipFill>
            <a:blip r:embed="rId4"/>
            <a:stretch>
              <a:fillRect/>
            </a:stretch>
          </p:blipFill>
          <p:spPr>
            <a:xfrm>
              <a:off x="739816" y="1890826"/>
              <a:ext cx="1171056" cy="1028993"/>
            </a:xfrm>
            <a:prstGeom prst="rect">
              <a:avLst/>
            </a:prstGeom>
          </p:spPr>
        </p:pic>
        <p:sp useBgFill="1">
          <p:nvSpPr>
            <p:cNvPr id="31" name="Rectangle 30">
              <a:extLst>
                <a:ext uri="{FF2B5EF4-FFF2-40B4-BE49-F238E27FC236}">
                  <a16:creationId xmlns:a16="http://schemas.microsoft.com/office/drawing/2014/main" id="{F51EFB54-A3E6-41BD-B553-AC7D0BA38D4B}"/>
                </a:ext>
              </a:extLst>
            </p:cNvPr>
            <p:cNvSpPr/>
            <p:nvPr/>
          </p:nvSpPr>
          <p:spPr>
            <a:xfrm>
              <a:off x="1057582" y="2193020"/>
              <a:ext cx="618076" cy="429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srgbClr val="FFFFFF"/>
                </a:solidFill>
                <a:latin typeface="Calibri" panose="020F0502020204030204"/>
              </a:endParaRPr>
            </a:p>
          </p:txBody>
        </p:sp>
      </p:grpSp>
      <p:sp>
        <p:nvSpPr>
          <p:cNvPr id="20" name="Rectangle 19">
            <a:extLst>
              <a:ext uri="{FF2B5EF4-FFF2-40B4-BE49-F238E27FC236}">
                <a16:creationId xmlns:a16="http://schemas.microsoft.com/office/drawing/2014/main" id="{1B4C98F9-5CD8-490C-8211-7D22F31B5F28}"/>
              </a:ext>
            </a:extLst>
          </p:cNvPr>
          <p:cNvSpPr/>
          <p:nvPr/>
        </p:nvSpPr>
        <p:spPr>
          <a:xfrm>
            <a:off x="6386288" y="1642121"/>
            <a:ext cx="5950857" cy="1015663"/>
          </a:xfrm>
          <a:prstGeom prst="rect">
            <a:avLst/>
          </a:prstGeom>
        </p:spPr>
        <p:txBody>
          <a:bodyPr wrap="square">
            <a:spAutoFit/>
          </a:bodyPr>
          <a:lstStyle/>
          <a:p>
            <a:pPr defTabSz="914377">
              <a:defRPr/>
            </a:pPr>
            <a:r>
              <a:rPr lang="en-US" sz="6000" i="1" dirty="0">
                <a:solidFill>
                  <a:srgbClr val="FFFFFF"/>
                </a:solidFill>
                <a:latin typeface="Calibri" panose="020F0502020204030204"/>
              </a:rPr>
              <a:t>89% </a:t>
            </a:r>
            <a:r>
              <a:rPr lang="en-US" sz="3200" i="1" dirty="0">
                <a:solidFill>
                  <a:srgbClr val="FFFFFF"/>
                </a:solidFill>
                <a:latin typeface="Calibri" panose="020F0502020204030204"/>
              </a:rPr>
              <a:t>of Organizations</a:t>
            </a:r>
            <a:endParaRPr lang="en-US" sz="6000" i="1" dirty="0">
              <a:solidFill>
                <a:srgbClr val="FFFFFF"/>
              </a:solidFill>
              <a:latin typeface="Calibri" panose="020F0502020204030204"/>
            </a:endParaRPr>
          </a:p>
        </p:txBody>
      </p:sp>
      <p:pic>
        <p:nvPicPr>
          <p:cNvPr id="4" name="Picture 3">
            <a:extLst>
              <a:ext uri="{FF2B5EF4-FFF2-40B4-BE49-F238E27FC236}">
                <a16:creationId xmlns:a16="http://schemas.microsoft.com/office/drawing/2014/main" id="{647FC64A-22B9-44E7-B949-6118EF1E9625}"/>
              </a:ext>
            </a:extLst>
          </p:cNvPr>
          <p:cNvPicPr>
            <a:picLocks noChangeAspect="1"/>
          </p:cNvPicPr>
          <p:nvPr/>
        </p:nvPicPr>
        <p:blipFill rotWithShape="1">
          <a:blip r:embed="rId5"/>
          <a:srcRect l="994"/>
          <a:stretch/>
        </p:blipFill>
        <p:spPr>
          <a:xfrm>
            <a:off x="1039117" y="3100809"/>
            <a:ext cx="10970003" cy="3032327"/>
          </a:xfrm>
          <a:prstGeom prst="rect">
            <a:avLst/>
          </a:prstGeom>
        </p:spPr>
      </p:pic>
      <p:sp>
        <p:nvSpPr>
          <p:cNvPr id="11" name="TextBox 10">
            <a:extLst>
              <a:ext uri="{FF2B5EF4-FFF2-40B4-BE49-F238E27FC236}">
                <a16:creationId xmlns:a16="http://schemas.microsoft.com/office/drawing/2014/main" id="{048935FC-96CD-44D4-B29D-AAEDCAD79277}"/>
              </a:ext>
            </a:extLst>
          </p:cNvPr>
          <p:cNvSpPr txBox="1"/>
          <p:nvPr/>
        </p:nvSpPr>
        <p:spPr>
          <a:xfrm>
            <a:off x="1375553" y="1733966"/>
            <a:ext cx="526106" cy="830997"/>
          </a:xfrm>
          <a:prstGeom prst="rect">
            <a:avLst/>
          </a:prstGeom>
          <a:noFill/>
        </p:spPr>
        <p:txBody>
          <a:bodyPr wrap="none" rtlCol="0">
            <a:spAutoFit/>
          </a:bodyPr>
          <a:lstStyle/>
          <a:p>
            <a:pPr defTabSz="914377"/>
            <a:r>
              <a:rPr lang="en-GB" sz="4800" i="1" dirty="0">
                <a:solidFill>
                  <a:srgbClr val="FFFFFF"/>
                </a:solidFill>
                <a:latin typeface="Sophos Sans Regular" pitchFamily="2" charset="0"/>
              </a:rPr>
              <a:t>1</a:t>
            </a:r>
            <a:endParaRPr lang="en-US" sz="4800" i="1" dirty="0">
              <a:solidFill>
                <a:srgbClr val="FFFFFF"/>
              </a:solidFill>
              <a:latin typeface="Sophos Sans Regular" pitchFamily="2" charset="0"/>
            </a:endParaRPr>
          </a:p>
        </p:txBody>
      </p:sp>
    </p:spTree>
    <p:extLst>
      <p:ext uri="{BB962C8B-B14F-4D97-AF65-F5344CB8AC3E}">
        <p14:creationId xmlns:p14="http://schemas.microsoft.com/office/powerpoint/2010/main" val="3094305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id="{D71111C5-4E7E-471A-A49F-0F76F52C59F1}"/>
              </a:ext>
            </a:extLst>
          </p:cNvPr>
          <p:cNvPicPr>
            <a:picLocks noChangeAspect="1"/>
          </p:cNvPicPr>
          <p:nvPr/>
        </p:nvPicPr>
        <p:blipFill rotWithShape="1">
          <a:blip r:embed="rId3"/>
          <a:srcRect r="32042"/>
          <a:stretch/>
        </p:blipFill>
        <p:spPr>
          <a:xfrm>
            <a:off x="3898107" y="1559463"/>
            <a:ext cx="8285435" cy="1173951"/>
          </a:xfrm>
          <a:prstGeom prst="rect">
            <a:avLst/>
          </a:prstGeom>
        </p:spPr>
      </p:pic>
      <p:sp>
        <p:nvSpPr>
          <p:cNvPr id="2" name="Title 1">
            <a:extLst>
              <a:ext uri="{FF2B5EF4-FFF2-40B4-BE49-F238E27FC236}">
                <a16:creationId xmlns:a16="http://schemas.microsoft.com/office/drawing/2014/main" id="{4990C1A0-11A9-4EC3-B4F7-2B991AA62E4C}"/>
              </a:ext>
            </a:extLst>
          </p:cNvPr>
          <p:cNvSpPr>
            <a:spLocks noGrp="1"/>
          </p:cNvSpPr>
          <p:nvPr>
            <p:ph type="title"/>
          </p:nvPr>
        </p:nvSpPr>
        <p:spPr/>
        <p:txBody>
          <a:bodyPr>
            <a:normAutofit/>
          </a:bodyPr>
          <a:lstStyle/>
          <a:p>
            <a:r>
              <a:rPr lang="en-GB" dirty="0">
                <a:solidFill>
                  <a:schemeClr val="bg1"/>
                </a:solidFill>
              </a:rPr>
              <a:t>Manage IAM Roles Efficiently</a:t>
            </a:r>
          </a:p>
        </p:txBody>
      </p:sp>
      <p:sp>
        <p:nvSpPr>
          <p:cNvPr id="14" name="Rectangle 13">
            <a:extLst>
              <a:ext uri="{FF2B5EF4-FFF2-40B4-BE49-F238E27FC236}">
                <a16:creationId xmlns:a16="http://schemas.microsoft.com/office/drawing/2014/main" id="{481905AB-58BB-4D34-A5E2-FB26C0AE7CC3}"/>
              </a:ext>
            </a:extLst>
          </p:cNvPr>
          <p:cNvSpPr/>
          <p:nvPr/>
        </p:nvSpPr>
        <p:spPr>
          <a:xfrm>
            <a:off x="2218636" y="1734453"/>
            <a:ext cx="3392785" cy="830997"/>
          </a:xfrm>
          <a:prstGeom prst="rect">
            <a:avLst/>
          </a:prstGeom>
        </p:spPr>
        <p:txBody>
          <a:bodyPr wrap="square">
            <a:spAutoFit/>
          </a:bodyPr>
          <a:lstStyle/>
          <a:p>
            <a:pPr defTabSz="914377">
              <a:defRPr/>
            </a:pPr>
            <a:r>
              <a:rPr lang="en-US" sz="2400" i="1" dirty="0">
                <a:solidFill>
                  <a:srgbClr val="FFFFFF"/>
                </a:solidFill>
                <a:latin typeface="Calibri" panose="020F0502020204030204"/>
              </a:rPr>
              <a:t>Overprivileged </a:t>
            </a:r>
            <a:br>
              <a:rPr lang="en-US" sz="2400" i="1" dirty="0">
                <a:solidFill>
                  <a:srgbClr val="FFFFFF"/>
                </a:solidFill>
                <a:latin typeface="Calibri" panose="020F0502020204030204"/>
              </a:rPr>
            </a:br>
            <a:r>
              <a:rPr lang="en-US" sz="2400" i="1" dirty="0">
                <a:solidFill>
                  <a:srgbClr val="FFFFFF"/>
                </a:solidFill>
                <a:latin typeface="Calibri" panose="020F0502020204030204"/>
              </a:rPr>
              <a:t>IAM roles</a:t>
            </a:r>
          </a:p>
        </p:txBody>
      </p:sp>
      <p:grpSp>
        <p:nvGrpSpPr>
          <p:cNvPr id="27" name="Group 26">
            <a:extLst>
              <a:ext uri="{FF2B5EF4-FFF2-40B4-BE49-F238E27FC236}">
                <a16:creationId xmlns:a16="http://schemas.microsoft.com/office/drawing/2014/main" id="{0B2D5811-A2F8-424D-A0EC-D97B41148A18}"/>
              </a:ext>
            </a:extLst>
          </p:cNvPr>
          <p:cNvGrpSpPr/>
          <p:nvPr/>
        </p:nvGrpSpPr>
        <p:grpSpPr>
          <a:xfrm>
            <a:off x="1039119" y="1635456"/>
            <a:ext cx="1171056" cy="1028993"/>
            <a:chOff x="739816" y="1890826"/>
            <a:chExt cx="1171056" cy="1028993"/>
          </a:xfrm>
        </p:grpSpPr>
        <p:pic>
          <p:nvPicPr>
            <p:cNvPr id="28" name="Picture 27" descr="A close up of a sign&#10;&#10;Description automatically generated">
              <a:extLst>
                <a:ext uri="{FF2B5EF4-FFF2-40B4-BE49-F238E27FC236}">
                  <a16:creationId xmlns:a16="http://schemas.microsoft.com/office/drawing/2014/main" id="{07CECC3F-8A93-4762-9219-7C2A9480ED6D}"/>
                </a:ext>
              </a:extLst>
            </p:cNvPr>
            <p:cNvPicPr>
              <a:picLocks noChangeAspect="1"/>
            </p:cNvPicPr>
            <p:nvPr/>
          </p:nvPicPr>
          <p:blipFill>
            <a:blip r:embed="rId4"/>
            <a:stretch>
              <a:fillRect/>
            </a:stretch>
          </p:blipFill>
          <p:spPr>
            <a:xfrm>
              <a:off x="739816" y="1890826"/>
              <a:ext cx="1171056" cy="1028993"/>
            </a:xfrm>
            <a:prstGeom prst="rect">
              <a:avLst/>
            </a:prstGeom>
          </p:spPr>
        </p:pic>
        <p:sp useBgFill="1">
          <p:nvSpPr>
            <p:cNvPr id="31" name="Rectangle 30">
              <a:extLst>
                <a:ext uri="{FF2B5EF4-FFF2-40B4-BE49-F238E27FC236}">
                  <a16:creationId xmlns:a16="http://schemas.microsoft.com/office/drawing/2014/main" id="{F51EFB54-A3E6-41BD-B553-AC7D0BA38D4B}"/>
                </a:ext>
              </a:extLst>
            </p:cNvPr>
            <p:cNvSpPr/>
            <p:nvPr/>
          </p:nvSpPr>
          <p:spPr>
            <a:xfrm>
              <a:off x="1057582" y="2193020"/>
              <a:ext cx="618076" cy="429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dirty="0">
                <a:solidFill>
                  <a:srgbClr val="FFFFFF"/>
                </a:solidFill>
                <a:latin typeface="Calibri" panose="020F0502020204030204"/>
              </a:endParaRPr>
            </a:p>
          </p:txBody>
        </p:sp>
      </p:grpSp>
      <p:sp>
        <p:nvSpPr>
          <p:cNvPr id="20" name="Rectangle 19">
            <a:extLst>
              <a:ext uri="{FF2B5EF4-FFF2-40B4-BE49-F238E27FC236}">
                <a16:creationId xmlns:a16="http://schemas.microsoft.com/office/drawing/2014/main" id="{1B4C98F9-5CD8-490C-8211-7D22F31B5F28}"/>
              </a:ext>
            </a:extLst>
          </p:cNvPr>
          <p:cNvSpPr/>
          <p:nvPr/>
        </p:nvSpPr>
        <p:spPr>
          <a:xfrm>
            <a:off x="6386288" y="1642121"/>
            <a:ext cx="5950857" cy="1015663"/>
          </a:xfrm>
          <a:prstGeom prst="rect">
            <a:avLst/>
          </a:prstGeom>
        </p:spPr>
        <p:txBody>
          <a:bodyPr wrap="square">
            <a:spAutoFit/>
          </a:bodyPr>
          <a:lstStyle/>
          <a:p>
            <a:pPr defTabSz="914377">
              <a:defRPr/>
            </a:pPr>
            <a:r>
              <a:rPr lang="en-US" sz="6000" i="1" dirty="0">
                <a:solidFill>
                  <a:srgbClr val="FFFFFF"/>
                </a:solidFill>
                <a:latin typeface="Calibri" panose="020F0502020204030204"/>
              </a:rPr>
              <a:t>91% </a:t>
            </a:r>
            <a:r>
              <a:rPr lang="en-US" sz="3200" i="1" dirty="0">
                <a:solidFill>
                  <a:srgbClr val="FFFFFF"/>
                </a:solidFill>
                <a:latin typeface="Calibri" panose="020F0502020204030204"/>
              </a:rPr>
              <a:t>of Organizations</a:t>
            </a:r>
            <a:endParaRPr lang="en-US" sz="6000" i="1" dirty="0">
              <a:solidFill>
                <a:srgbClr val="FFFFFF"/>
              </a:solidFill>
              <a:latin typeface="Calibri" panose="020F0502020204030204"/>
            </a:endParaRPr>
          </a:p>
        </p:txBody>
      </p:sp>
      <p:pic>
        <p:nvPicPr>
          <p:cNvPr id="11" name="Picture 10">
            <a:extLst>
              <a:ext uri="{FF2B5EF4-FFF2-40B4-BE49-F238E27FC236}">
                <a16:creationId xmlns:a16="http://schemas.microsoft.com/office/drawing/2014/main" id="{437D4BC8-00E2-492D-8EBB-F79F110B265A}"/>
              </a:ext>
            </a:extLst>
          </p:cNvPr>
          <p:cNvPicPr>
            <a:picLocks noChangeAspect="1"/>
          </p:cNvPicPr>
          <p:nvPr/>
        </p:nvPicPr>
        <p:blipFill rotWithShape="1">
          <a:blip r:embed="rId5"/>
          <a:srcRect l="1839" t="1918"/>
          <a:stretch/>
        </p:blipFill>
        <p:spPr>
          <a:xfrm>
            <a:off x="1342562" y="2774057"/>
            <a:ext cx="9297895" cy="3663360"/>
          </a:xfrm>
          <a:prstGeom prst="rect">
            <a:avLst/>
          </a:prstGeom>
        </p:spPr>
      </p:pic>
      <p:pic>
        <p:nvPicPr>
          <p:cNvPr id="12" name="Picture 11">
            <a:extLst>
              <a:ext uri="{FF2B5EF4-FFF2-40B4-BE49-F238E27FC236}">
                <a16:creationId xmlns:a16="http://schemas.microsoft.com/office/drawing/2014/main" id="{52257B8B-79DF-4262-92B5-3C6D58BB8BEC}"/>
              </a:ext>
            </a:extLst>
          </p:cNvPr>
          <p:cNvPicPr>
            <a:picLocks noChangeAspect="1"/>
          </p:cNvPicPr>
          <p:nvPr/>
        </p:nvPicPr>
        <p:blipFill rotWithShape="1">
          <a:blip r:embed="rId6"/>
          <a:srcRect t="1451" b="15276"/>
          <a:stretch/>
        </p:blipFill>
        <p:spPr>
          <a:xfrm>
            <a:off x="1342562" y="2774059"/>
            <a:ext cx="9297895" cy="3663360"/>
          </a:xfrm>
          <a:prstGeom prst="rect">
            <a:avLst/>
          </a:prstGeom>
        </p:spPr>
      </p:pic>
      <p:pic>
        <p:nvPicPr>
          <p:cNvPr id="13" name="Picture 12">
            <a:extLst>
              <a:ext uri="{FF2B5EF4-FFF2-40B4-BE49-F238E27FC236}">
                <a16:creationId xmlns:a16="http://schemas.microsoft.com/office/drawing/2014/main" id="{27B19BD2-CAD8-42CC-B041-15D18755A01A}"/>
              </a:ext>
            </a:extLst>
          </p:cNvPr>
          <p:cNvPicPr>
            <a:picLocks noChangeAspect="1"/>
          </p:cNvPicPr>
          <p:nvPr/>
        </p:nvPicPr>
        <p:blipFill>
          <a:blip r:embed="rId7"/>
          <a:stretch>
            <a:fillRect/>
          </a:stretch>
        </p:blipFill>
        <p:spPr>
          <a:xfrm>
            <a:off x="9157676" y="2993818"/>
            <a:ext cx="2361800" cy="3299471"/>
          </a:xfrm>
          <a:prstGeom prst="rect">
            <a:avLst/>
          </a:prstGeom>
          <a:effectLst>
            <a:outerShdw blurRad="50800" dist="38100" dir="10800000" algn="r" rotWithShape="0">
              <a:prstClr val="black">
                <a:alpha val="40000"/>
              </a:prstClr>
            </a:outerShdw>
          </a:effectLst>
        </p:spPr>
      </p:pic>
      <p:sp>
        <p:nvSpPr>
          <p:cNvPr id="15" name="TextBox 14">
            <a:extLst>
              <a:ext uri="{FF2B5EF4-FFF2-40B4-BE49-F238E27FC236}">
                <a16:creationId xmlns:a16="http://schemas.microsoft.com/office/drawing/2014/main" id="{20EB6FFB-0137-4243-82B4-BEE2A0143599}"/>
              </a:ext>
            </a:extLst>
          </p:cNvPr>
          <p:cNvSpPr txBox="1"/>
          <p:nvPr/>
        </p:nvSpPr>
        <p:spPr>
          <a:xfrm>
            <a:off x="1375553" y="1733966"/>
            <a:ext cx="551754" cy="830997"/>
          </a:xfrm>
          <a:prstGeom prst="rect">
            <a:avLst/>
          </a:prstGeom>
          <a:noFill/>
        </p:spPr>
        <p:txBody>
          <a:bodyPr wrap="none" rtlCol="0">
            <a:spAutoFit/>
          </a:bodyPr>
          <a:lstStyle/>
          <a:p>
            <a:pPr defTabSz="914377"/>
            <a:r>
              <a:rPr lang="en-GB" sz="4800" i="1" dirty="0">
                <a:solidFill>
                  <a:srgbClr val="FFFFFF"/>
                </a:solidFill>
                <a:latin typeface="Sophos Sans Regular" pitchFamily="2" charset="0"/>
              </a:rPr>
              <a:t>2</a:t>
            </a:r>
            <a:endParaRPr lang="en-US" sz="4800" i="1" dirty="0">
              <a:solidFill>
                <a:srgbClr val="FFFFFF"/>
              </a:solidFill>
              <a:latin typeface="Sophos Sans Regular" pitchFamily="2" charset="0"/>
            </a:endParaRPr>
          </a:p>
        </p:txBody>
      </p:sp>
    </p:spTree>
    <p:extLst>
      <p:ext uri="{BB962C8B-B14F-4D97-AF65-F5344CB8AC3E}">
        <p14:creationId xmlns:p14="http://schemas.microsoft.com/office/powerpoint/2010/main" val="414115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ght&#10;&#10;Description automatically generated">
            <a:extLst>
              <a:ext uri="{FF2B5EF4-FFF2-40B4-BE49-F238E27FC236}">
                <a16:creationId xmlns:a16="http://schemas.microsoft.com/office/drawing/2014/main" id="{53F9DD1F-1119-4BF5-BF55-11B099262ED5}"/>
              </a:ext>
            </a:extLst>
          </p:cNvPr>
          <p:cNvPicPr>
            <a:picLocks noChangeAspect="1"/>
          </p:cNvPicPr>
          <p:nvPr/>
        </p:nvPicPr>
        <p:blipFill>
          <a:blip r:embed="rId3"/>
          <a:stretch>
            <a:fillRect/>
          </a:stretch>
        </p:blipFill>
        <p:spPr>
          <a:xfrm>
            <a:off x="0" y="0"/>
            <a:ext cx="12191999" cy="6858000"/>
          </a:xfrm>
          <a:prstGeom prst="rect">
            <a:avLst/>
          </a:prstGeom>
        </p:spPr>
      </p:pic>
      <p:sp>
        <p:nvSpPr>
          <p:cNvPr id="8" name="Title 3">
            <a:extLst>
              <a:ext uri="{FF2B5EF4-FFF2-40B4-BE49-F238E27FC236}">
                <a16:creationId xmlns:a16="http://schemas.microsoft.com/office/drawing/2014/main" id="{3F0FEC08-A1B2-487E-BCC2-F0BEB8A6EE7E}"/>
              </a:ext>
            </a:extLst>
          </p:cNvPr>
          <p:cNvSpPr>
            <a:spLocks noGrp="1"/>
          </p:cNvSpPr>
          <p:nvPr>
            <p:ph type="ctrTitle"/>
          </p:nvPr>
        </p:nvSpPr>
        <p:spPr>
          <a:xfrm>
            <a:off x="927191" y="3051624"/>
            <a:ext cx="9144000" cy="1576819"/>
          </a:xfrm>
        </p:spPr>
        <p:txBody>
          <a:bodyPr>
            <a:normAutofit/>
          </a:bodyPr>
          <a:lstStyle/>
          <a:p>
            <a:pPr algn="l"/>
            <a:r>
              <a:rPr lang="en-US" dirty="0"/>
              <a:t>Securing the Public Cloud </a:t>
            </a:r>
            <a:br>
              <a:rPr lang="en-US" dirty="0"/>
            </a:br>
            <a:r>
              <a:rPr lang="en-US" dirty="0"/>
              <a:t>with Sophos</a:t>
            </a:r>
            <a:endParaRPr lang="en-US" sz="4400" i="1" dirty="0"/>
          </a:p>
        </p:txBody>
      </p:sp>
      <p:sp>
        <p:nvSpPr>
          <p:cNvPr id="9" name="Text Placeholder 7">
            <a:extLst>
              <a:ext uri="{FF2B5EF4-FFF2-40B4-BE49-F238E27FC236}">
                <a16:creationId xmlns:a16="http://schemas.microsoft.com/office/drawing/2014/main" id="{6F39C719-2C88-486A-AA1A-FB6396184DDF}"/>
              </a:ext>
            </a:extLst>
          </p:cNvPr>
          <p:cNvSpPr>
            <a:spLocks noGrp="1"/>
          </p:cNvSpPr>
          <p:nvPr>
            <p:ph type="body" sz="quarter" idx="10"/>
          </p:nvPr>
        </p:nvSpPr>
        <p:spPr>
          <a:xfrm>
            <a:off x="462627" y="5717522"/>
            <a:ext cx="5376672" cy="548640"/>
          </a:xfrm>
        </p:spPr>
        <p:txBody>
          <a:bodyPr/>
          <a:lstStyle/>
          <a:p>
            <a:r>
              <a:rPr lang="en-GB" dirty="0"/>
              <a:t>Richard Beckett</a:t>
            </a:r>
            <a:endParaRPr lang="en-US" dirty="0"/>
          </a:p>
        </p:txBody>
      </p:sp>
      <p:sp>
        <p:nvSpPr>
          <p:cNvPr id="10" name="Text Placeholder 9">
            <a:extLst>
              <a:ext uri="{FF2B5EF4-FFF2-40B4-BE49-F238E27FC236}">
                <a16:creationId xmlns:a16="http://schemas.microsoft.com/office/drawing/2014/main" id="{C9440CEE-C765-49A8-9B83-CD22652BDC46}"/>
              </a:ext>
            </a:extLst>
          </p:cNvPr>
          <p:cNvSpPr>
            <a:spLocks noGrp="1"/>
          </p:cNvSpPr>
          <p:nvPr>
            <p:ph type="body" sz="quarter" idx="11"/>
          </p:nvPr>
        </p:nvSpPr>
        <p:spPr>
          <a:xfrm>
            <a:off x="461962" y="6129658"/>
            <a:ext cx="6738937" cy="411480"/>
          </a:xfrm>
        </p:spPr>
        <p:txBody>
          <a:bodyPr/>
          <a:lstStyle/>
          <a:p>
            <a:r>
              <a:rPr lang="en-GB" dirty="0"/>
              <a:t>Sophos Senior Product Marketing Manager</a:t>
            </a:r>
            <a:endParaRPr lang="en-US" dirty="0"/>
          </a:p>
        </p:txBody>
      </p:sp>
    </p:spTree>
    <p:extLst>
      <p:ext uri="{BB962C8B-B14F-4D97-AF65-F5344CB8AC3E}">
        <p14:creationId xmlns:p14="http://schemas.microsoft.com/office/powerpoint/2010/main" val="132190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11">
            <a:extLst>
              <a:ext uri="{FF2B5EF4-FFF2-40B4-BE49-F238E27FC236}">
                <a16:creationId xmlns:a16="http://schemas.microsoft.com/office/drawing/2014/main" id="{6FEC3C47-3C69-46AD-B2DC-5C4A54731861}"/>
              </a:ext>
            </a:extLst>
          </p:cNvPr>
          <p:cNvSpPr/>
          <p:nvPr/>
        </p:nvSpPr>
        <p:spPr>
          <a:xfrm rot="16200000">
            <a:off x="1249641" y="1338078"/>
            <a:ext cx="4562338" cy="4714866"/>
          </a:xfrm>
          <a:prstGeom prst="round2SameRect">
            <a:avLst>
              <a:gd name="adj1" fmla="val 1774"/>
              <a:gd name="adj2" fmla="val 0"/>
            </a:avLst>
          </a:prstGeom>
          <a:gradFill flip="none" rotWithShape="1">
            <a:gsLst>
              <a:gs pos="0">
                <a:srgbClr val="001021">
                  <a:alpha val="0"/>
                </a:srgbClr>
              </a:gs>
              <a:gs pos="35989">
                <a:srgbClr val="001021">
                  <a:alpha val="76000"/>
                </a:srgbClr>
              </a:gs>
              <a:gs pos="54000">
                <a:srgbClr val="001021">
                  <a:alpha val="78000"/>
                </a:srgbClr>
              </a:gs>
              <a:gs pos="81000">
                <a:srgbClr val="00102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4" name="Rectangle: Rounded Corners 93">
            <a:extLst>
              <a:ext uri="{FF2B5EF4-FFF2-40B4-BE49-F238E27FC236}">
                <a16:creationId xmlns:a16="http://schemas.microsoft.com/office/drawing/2014/main" id="{824B8B33-388E-4F64-A2E6-F9366DF17D0D}"/>
              </a:ext>
            </a:extLst>
          </p:cNvPr>
          <p:cNvSpPr/>
          <p:nvPr/>
        </p:nvSpPr>
        <p:spPr>
          <a:xfrm>
            <a:off x="4734531" y="1198605"/>
            <a:ext cx="6225540" cy="5375190"/>
          </a:xfrm>
          <a:prstGeom prst="roundRect">
            <a:avLst>
              <a:gd name="adj" fmla="val 1219"/>
            </a:avLst>
          </a:prstGeom>
          <a:solidFill>
            <a:schemeClr val="tx2">
              <a:lumMod val="10000"/>
              <a:lumOff val="90000"/>
            </a:schemeClr>
          </a:solidFill>
          <a:ln w="12700">
            <a:solidFill>
              <a:schemeClr val="accent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1154939-A98E-47AE-BF10-098C1172317C}"/>
              </a:ext>
            </a:extLst>
          </p:cNvPr>
          <p:cNvSpPr>
            <a:spLocks noGrp="1"/>
          </p:cNvSpPr>
          <p:nvPr>
            <p:ph type="title"/>
          </p:nvPr>
        </p:nvSpPr>
        <p:spPr/>
        <p:txBody>
          <a:bodyPr/>
          <a:lstStyle/>
          <a:p>
            <a:r>
              <a:rPr lang="en-GB" dirty="0"/>
              <a:t>Cloud Security is a Shared Responsibility</a:t>
            </a:r>
            <a:endParaRPr lang="en-US" dirty="0"/>
          </a:p>
        </p:txBody>
      </p:sp>
      <p:graphicFrame>
        <p:nvGraphicFramePr>
          <p:cNvPr id="6" name="Table 6">
            <a:extLst>
              <a:ext uri="{FF2B5EF4-FFF2-40B4-BE49-F238E27FC236}">
                <a16:creationId xmlns:a16="http://schemas.microsoft.com/office/drawing/2014/main" id="{67049DBD-DDBA-447E-A536-D8C060D46887}"/>
              </a:ext>
            </a:extLst>
          </p:cNvPr>
          <p:cNvGraphicFramePr>
            <a:graphicFrameLocks noGrp="1"/>
          </p:cNvGraphicFramePr>
          <p:nvPr/>
        </p:nvGraphicFramePr>
        <p:xfrm>
          <a:off x="5003437" y="1665698"/>
          <a:ext cx="1761957" cy="4795740"/>
        </p:xfrm>
        <a:graphic>
          <a:graphicData uri="http://schemas.openxmlformats.org/drawingml/2006/table">
            <a:tbl>
              <a:tblPr firstRow="1" bandRow="1">
                <a:tableStyleId>{5C22544A-7EE6-4342-B048-85BDC9FD1C3A}</a:tableStyleId>
              </a:tblPr>
              <a:tblGrid>
                <a:gridCol w="1761957">
                  <a:extLst>
                    <a:ext uri="{9D8B030D-6E8A-4147-A177-3AD203B41FA5}">
                      <a16:colId xmlns:a16="http://schemas.microsoft.com/office/drawing/2014/main" val="2524532847"/>
                    </a:ext>
                  </a:extLst>
                </a:gridCol>
              </a:tblGrid>
              <a:tr h="479574">
                <a:tc>
                  <a:txBody>
                    <a:bodyPr/>
                    <a:lstStyle/>
                    <a:p>
                      <a:pPr algn="l"/>
                      <a:r>
                        <a:rPr lang="en-GB" sz="1200" b="1" dirty="0">
                          <a:solidFill>
                            <a:schemeClr val="tx2"/>
                          </a:solidFill>
                        </a:rPr>
                        <a:t>Customer data</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120780"/>
                  </a:ext>
                </a:extLst>
              </a:tr>
              <a:tr h="479574">
                <a:tc>
                  <a:txBody>
                    <a:bodyPr/>
                    <a:lstStyle/>
                    <a:p>
                      <a:pPr algn="l"/>
                      <a:r>
                        <a:rPr lang="en-GB" sz="1200" b="1" dirty="0">
                          <a:solidFill>
                            <a:schemeClr val="tx2"/>
                          </a:solidFill>
                        </a:rPr>
                        <a:t>Devices (Mobile, Macs, and PCs)</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455858"/>
                  </a:ext>
                </a:extLst>
              </a:tr>
              <a:tr h="479574">
                <a:tc>
                  <a:txBody>
                    <a:bodyPr/>
                    <a:lstStyle/>
                    <a:p>
                      <a:pPr algn="l"/>
                      <a:r>
                        <a:rPr lang="en-GB" sz="1200" b="1" dirty="0">
                          <a:solidFill>
                            <a:schemeClr val="tx2"/>
                          </a:solidFill>
                        </a:rPr>
                        <a:t>Accounts and identity access management </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261850"/>
                  </a:ext>
                </a:extLst>
              </a:tr>
              <a:tr h="479574">
                <a:tc>
                  <a:txBody>
                    <a:bodyPr/>
                    <a:lstStyle/>
                    <a:p>
                      <a:pPr algn="l"/>
                      <a:r>
                        <a:rPr lang="en-GB" sz="1200" b="1" dirty="0">
                          <a:solidFill>
                            <a:schemeClr val="tx2"/>
                          </a:solidFill>
                        </a:rPr>
                        <a:t>Identity and directory infrastructure</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945623"/>
                  </a:ext>
                </a:extLst>
              </a:tr>
              <a:tr h="479574">
                <a:tc>
                  <a:txBody>
                    <a:bodyPr/>
                    <a:lstStyle/>
                    <a:p>
                      <a:pPr algn="l"/>
                      <a:r>
                        <a:rPr lang="en-GB" sz="1200" b="1" dirty="0">
                          <a:solidFill>
                            <a:schemeClr val="tx2"/>
                          </a:solidFill>
                        </a:rPr>
                        <a:t>Applications</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777904"/>
                  </a:ext>
                </a:extLst>
              </a:tr>
              <a:tr h="479574">
                <a:tc>
                  <a:txBody>
                    <a:bodyPr/>
                    <a:lstStyle/>
                    <a:p>
                      <a:pPr algn="l"/>
                      <a:r>
                        <a:rPr lang="en-GB" sz="1200" b="1" dirty="0">
                          <a:solidFill>
                            <a:schemeClr val="tx2"/>
                          </a:solidFill>
                        </a:rPr>
                        <a:t>Network and firewall configuration</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0983212"/>
                  </a:ext>
                </a:extLst>
              </a:tr>
              <a:tr h="479574">
                <a:tc>
                  <a:txBody>
                    <a:bodyPr/>
                    <a:lstStyle/>
                    <a:p>
                      <a:pPr algn="l"/>
                      <a:r>
                        <a:rPr lang="en-GB" sz="1200" b="1" dirty="0">
                          <a:solidFill>
                            <a:schemeClr val="tx2"/>
                          </a:solidFill>
                        </a:rPr>
                        <a:t>Operating System</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771552"/>
                  </a:ext>
                </a:extLst>
              </a:tr>
              <a:tr h="479574">
                <a:tc>
                  <a:txBody>
                    <a:bodyPr/>
                    <a:lstStyle/>
                    <a:p>
                      <a:pPr algn="l"/>
                      <a:r>
                        <a:rPr lang="en-GB" sz="1200" b="1" dirty="0">
                          <a:solidFill>
                            <a:schemeClr val="tx2"/>
                          </a:solidFill>
                        </a:rPr>
                        <a:t>Physical Hosts</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3652353"/>
                  </a:ext>
                </a:extLst>
              </a:tr>
              <a:tr h="479574">
                <a:tc>
                  <a:txBody>
                    <a:bodyPr/>
                    <a:lstStyle/>
                    <a:p>
                      <a:pPr algn="l"/>
                      <a:r>
                        <a:rPr lang="en-GB" sz="1200" b="1" dirty="0">
                          <a:solidFill>
                            <a:schemeClr val="tx2"/>
                          </a:solidFill>
                        </a:rPr>
                        <a:t>Physical Network</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338124"/>
                  </a:ext>
                </a:extLst>
              </a:tr>
              <a:tr h="479574">
                <a:tc>
                  <a:txBody>
                    <a:bodyPr/>
                    <a:lstStyle/>
                    <a:p>
                      <a:pPr algn="l"/>
                      <a:r>
                        <a:rPr lang="en-GB" sz="1200" b="1" dirty="0">
                          <a:solidFill>
                            <a:schemeClr val="tx2"/>
                          </a:solidFill>
                        </a:rPr>
                        <a:t>Physical Datacenter</a:t>
                      </a:r>
                      <a:endParaRPr lang="en-US" sz="12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6858900"/>
                  </a:ext>
                </a:extLst>
              </a:tr>
            </a:tbl>
          </a:graphicData>
        </a:graphic>
      </p:graphicFrame>
      <p:sp>
        <p:nvSpPr>
          <p:cNvPr id="9" name="Rectangle 8">
            <a:extLst>
              <a:ext uri="{FF2B5EF4-FFF2-40B4-BE49-F238E27FC236}">
                <a16:creationId xmlns:a16="http://schemas.microsoft.com/office/drawing/2014/main" id="{E8AE5BA2-D625-42CB-A4AB-605372CD6A36}"/>
              </a:ext>
            </a:extLst>
          </p:cNvPr>
          <p:cNvSpPr/>
          <p:nvPr/>
        </p:nvSpPr>
        <p:spPr>
          <a:xfrm>
            <a:off x="1488248" y="1665698"/>
            <a:ext cx="3149836" cy="2923877"/>
          </a:xfrm>
          <a:prstGeom prst="rect">
            <a:avLst/>
          </a:prstGeom>
        </p:spPr>
        <p:txBody>
          <a:bodyPr wrap="square">
            <a:spAutoFit/>
          </a:bodyPr>
          <a:lstStyle/>
          <a:p>
            <a:pPr>
              <a:spcAft>
                <a:spcPts val="1200"/>
              </a:spcAft>
            </a:pPr>
            <a:r>
              <a:rPr lang="en-US" dirty="0">
                <a:solidFill>
                  <a:schemeClr val="bg1"/>
                </a:solidFill>
                <a:latin typeface="Segoe UI" panose="020B0502040204020203" pitchFamily="34" charset="0"/>
              </a:rPr>
              <a:t>Regardless of the type of deployment, the following responsibilities are always retained by the customer:</a:t>
            </a:r>
          </a:p>
          <a:p>
            <a:pPr marL="285750" indent="-285750">
              <a:spcAft>
                <a:spcPts val="1200"/>
              </a:spcAft>
              <a:buFont typeface="Arial" panose="020B0604020202020204" pitchFamily="34" charset="0"/>
              <a:buChar char="•"/>
            </a:pPr>
            <a:r>
              <a:rPr lang="en-US" dirty="0">
                <a:solidFill>
                  <a:schemeClr val="bg1"/>
                </a:solidFill>
                <a:latin typeface="Segoe UI" panose="020B0502040204020203" pitchFamily="34" charset="0"/>
              </a:rPr>
              <a:t>Data</a:t>
            </a:r>
          </a:p>
          <a:p>
            <a:pPr marL="285750" indent="-285750">
              <a:spcAft>
                <a:spcPts val="1200"/>
              </a:spcAft>
              <a:buFont typeface="Arial" panose="020B0604020202020204" pitchFamily="34" charset="0"/>
              <a:buChar char="•"/>
            </a:pPr>
            <a:r>
              <a:rPr lang="en-US" dirty="0">
                <a:solidFill>
                  <a:schemeClr val="bg1"/>
                </a:solidFill>
                <a:latin typeface="Segoe UI" panose="020B0502040204020203" pitchFamily="34" charset="0"/>
              </a:rPr>
              <a:t>Endpoints</a:t>
            </a:r>
          </a:p>
          <a:p>
            <a:pPr marL="285750" indent="-285750">
              <a:spcAft>
                <a:spcPts val="1200"/>
              </a:spcAft>
              <a:buFont typeface="Arial" panose="020B0604020202020204" pitchFamily="34" charset="0"/>
              <a:buChar char="•"/>
            </a:pPr>
            <a:r>
              <a:rPr lang="en-US" dirty="0">
                <a:solidFill>
                  <a:schemeClr val="bg1"/>
                </a:solidFill>
                <a:latin typeface="Segoe UI" panose="020B0502040204020203" pitchFamily="34" charset="0"/>
              </a:rPr>
              <a:t>Account</a:t>
            </a:r>
          </a:p>
          <a:p>
            <a:pPr marL="285750" indent="-285750">
              <a:spcAft>
                <a:spcPts val="1200"/>
              </a:spcAft>
              <a:buFont typeface="Arial" panose="020B0604020202020204" pitchFamily="34" charset="0"/>
              <a:buChar char="•"/>
            </a:pPr>
            <a:r>
              <a:rPr lang="en-US" dirty="0">
                <a:solidFill>
                  <a:schemeClr val="bg1"/>
                </a:solidFill>
                <a:latin typeface="Segoe UI" panose="020B0502040204020203" pitchFamily="34" charset="0"/>
              </a:rPr>
              <a:t>Access management</a:t>
            </a:r>
            <a:endParaRPr lang="en-US" b="0" i="0" dirty="0">
              <a:solidFill>
                <a:schemeClr val="bg1"/>
              </a:solidFill>
              <a:effectLst/>
              <a:latin typeface="Segoe UI" panose="020B0502040204020203" pitchFamily="34" charset="0"/>
            </a:endParaRPr>
          </a:p>
        </p:txBody>
      </p:sp>
      <p:sp>
        <p:nvSpPr>
          <p:cNvPr id="41" name="Rectangle 40">
            <a:extLst>
              <a:ext uri="{FF2B5EF4-FFF2-40B4-BE49-F238E27FC236}">
                <a16:creationId xmlns:a16="http://schemas.microsoft.com/office/drawing/2014/main" id="{65513245-320C-4050-8A5C-E7B5E7510F50}"/>
              </a:ext>
            </a:extLst>
          </p:cNvPr>
          <p:cNvSpPr/>
          <p:nvPr/>
        </p:nvSpPr>
        <p:spPr>
          <a:xfrm>
            <a:off x="9806358" y="167183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0253AE7-8A50-4936-9720-B84A71318502}"/>
              </a:ext>
            </a:extLst>
          </p:cNvPr>
          <p:cNvSpPr/>
          <p:nvPr/>
        </p:nvSpPr>
        <p:spPr>
          <a:xfrm>
            <a:off x="9806361" y="2151473"/>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3020171-214C-4D8E-BCD6-723D16C9ED2F}"/>
              </a:ext>
            </a:extLst>
          </p:cNvPr>
          <p:cNvSpPr/>
          <p:nvPr/>
        </p:nvSpPr>
        <p:spPr>
          <a:xfrm>
            <a:off x="9806360" y="2634361"/>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12147BE-A5B7-4263-B20B-865633D63AAA}"/>
              </a:ext>
            </a:extLst>
          </p:cNvPr>
          <p:cNvSpPr/>
          <p:nvPr/>
        </p:nvSpPr>
        <p:spPr>
          <a:xfrm>
            <a:off x="9806360" y="3117249"/>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31E00253-46D5-43CB-83B3-6B1A2AE3C13B}"/>
              </a:ext>
            </a:extLst>
          </p:cNvPr>
          <p:cNvSpPr/>
          <p:nvPr/>
        </p:nvSpPr>
        <p:spPr>
          <a:xfrm>
            <a:off x="9806358" y="3600137"/>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0CC6774-273A-42B6-AEE2-B635D42F6190}"/>
              </a:ext>
            </a:extLst>
          </p:cNvPr>
          <p:cNvSpPr/>
          <p:nvPr/>
        </p:nvSpPr>
        <p:spPr>
          <a:xfrm>
            <a:off x="9806359" y="4086279"/>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BFBC1BA-B8B7-44DE-BB9F-C87B7AE6A4E7}"/>
              </a:ext>
            </a:extLst>
          </p:cNvPr>
          <p:cNvSpPr/>
          <p:nvPr/>
        </p:nvSpPr>
        <p:spPr>
          <a:xfrm>
            <a:off x="9806358" y="4565913"/>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0F89474E-CF84-4358-9BC9-CAC0F9568EF8}"/>
              </a:ext>
            </a:extLst>
          </p:cNvPr>
          <p:cNvSpPr/>
          <p:nvPr/>
        </p:nvSpPr>
        <p:spPr>
          <a:xfrm>
            <a:off x="9806358" y="5045547"/>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6FB3A4F-DC8D-4FF0-A8FE-D8D36FEB078F}"/>
              </a:ext>
            </a:extLst>
          </p:cNvPr>
          <p:cNvSpPr/>
          <p:nvPr/>
        </p:nvSpPr>
        <p:spPr>
          <a:xfrm>
            <a:off x="9806358" y="5525181"/>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35C79B3-480A-4316-A0BF-418D2D452E07}"/>
              </a:ext>
            </a:extLst>
          </p:cNvPr>
          <p:cNvSpPr/>
          <p:nvPr/>
        </p:nvSpPr>
        <p:spPr>
          <a:xfrm>
            <a:off x="9806358" y="6009939"/>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3CA9639-6C02-48EF-A6C4-FCE49A7192B3}"/>
              </a:ext>
            </a:extLst>
          </p:cNvPr>
          <p:cNvSpPr/>
          <p:nvPr/>
        </p:nvSpPr>
        <p:spPr>
          <a:xfrm>
            <a:off x="6607082" y="1181455"/>
            <a:ext cx="975592" cy="45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SaaS</a:t>
            </a:r>
            <a:endParaRPr lang="en-US" sz="1600" b="1" dirty="0">
              <a:solidFill>
                <a:schemeClr val="tx2"/>
              </a:solidFill>
            </a:endParaRPr>
          </a:p>
        </p:txBody>
      </p:sp>
      <p:sp>
        <p:nvSpPr>
          <p:cNvPr id="55" name="Rectangle 54">
            <a:extLst>
              <a:ext uri="{FF2B5EF4-FFF2-40B4-BE49-F238E27FC236}">
                <a16:creationId xmlns:a16="http://schemas.microsoft.com/office/drawing/2014/main" id="{1CCDD5F8-C1B4-4F66-AA8A-0B0F02B4701A}"/>
              </a:ext>
            </a:extLst>
          </p:cNvPr>
          <p:cNvSpPr/>
          <p:nvPr/>
        </p:nvSpPr>
        <p:spPr>
          <a:xfrm>
            <a:off x="7626157" y="1179555"/>
            <a:ext cx="975592" cy="45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PaaS</a:t>
            </a:r>
            <a:endParaRPr lang="en-US" sz="1600" b="1" dirty="0">
              <a:solidFill>
                <a:schemeClr val="tx2"/>
              </a:solidFill>
            </a:endParaRPr>
          </a:p>
        </p:txBody>
      </p:sp>
      <p:sp>
        <p:nvSpPr>
          <p:cNvPr id="56" name="Rectangle 55">
            <a:extLst>
              <a:ext uri="{FF2B5EF4-FFF2-40B4-BE49-F238E27FC236}">
                <a16:creationId xmlns:a16="http://schemas.microsoft.com/office/drawing/2014/main" id="{6176BE04-3B95-4627-A39D-47E55B3E21D9}"/>
              </a:ext>
            </a:extLst>
          </p:cNvPr>
          <p:cNvSpPr/>
          <p:nvPr/>
        </p:nvSpPr>
        <p:spPr>
          <a:xfrm>
            <a:off x="8639076" y="1181455"/>
            <a:ext cx="975592" cy="45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IaaS</a:t>
            </a:r>
            <a:endParaRPr lang="en-US" sz="1600" b="1" dirty="0">
              <a:solidFill>
                <a:schemeClr val="tx2"/>
              </a:solidFill>
            </a:endParaRPr>
          </a:p>
        </p:txBody>
      </p:sp>
      <p:sp>
        <p:nvSpPr>
          <p:cNvPr id="57" name="Rectangle 56">
            <a:extLst>
              <a:ext uri="{FF2B5EF4-FFF2-40B4-BE49-F238E27FC236}">
                <a16:creationId xmlns:a16="http://schemas.microsoft.com/office/drawing/2014/main" id="{EDBB534B-4573-4B50-9983-789B654F4B3F}"/>
              </a:ext>
            </a:extLst>
          </p:cNvPr>
          <p:cNvSpPr/>
          <p:nvPr/>
        </p:nvSpPr>
        <p:spPr>
          <a:xfrm>
            <a:off x="9651995" y="1179556"/>
            <a:ext cx="975592" cy="45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solidFill>
              </a:rPr>
              <a:t>On-Prem</a:t>
            </a:r>
            <a:endParaRPr lang="en-US" sz="1600" b="1" dirty="0">
              <a:solidFill>
                <a:schemeClr val="tx2"/>
              </a:solidFill>
            </a:endParaRPr>
          </a:p>
        </p:txBody>
      </p:sp>
      <p:sp>
        <p:nvSpPr>
          <p:cNvPr id="58" name="Rectangle 57">
            <a:extLst>
              <a:ext uri="{FF2B5EF4-FFF2-40B4-BE49-F238E27FC236}">
                <a16:creationId xmlns:a16="http://schemas.microsoft.com/office/drawing/2014/main" id="{04B19932-C810-41BA-9019-E2F21F8A2AC4}"/>
              </a:ext>
            </a:extLst>
          </p:cNvPr>
          <p:cNvSpPr/>
          <p:nvPr/>
        </p:nvSpPr>
        <p:spPr>
          <a:xfrm>
            <a:off x="8803547" y="167183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FF81416A-1530-4D5D-9F99-D818E47E64B2}"/>
              </a:ext>
            </a:extLst>
          </p:cNvPr>
          <p:cNvSpPr/>
          <p:nvPr/>
        </p:nvSpPr>
        <p:spPr>
          <a:xfrm>
            <a:off x="8803550" y="2151472"/>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DF0A0326-35C2-4EDE-AF02-B70C0DCF23EE}"/>
              </a:ext>
            </a:extLst>
          </p:cNvPr>
          <p:cNvSpPr/>
          <p:nvPr/>
        </p:nvSpPr>
        <p:spPr>
          <a:xfrm>
            <a:off x="8803549" y="2634360"/>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554BBBAD-714D-4DCC-8B41-EC5794EADDA0}"/>
              </a:ext>
            </a:extLst>
          </p:cNvPr>
          <p:cNvSpPr/>
          <p:nvPr/>
        </p:nvSpPr>
        <p:spPr>
          <a:xfrm>
            <a:off x="8803549" y="311724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C880E2A7-6A90-475E-AF9C-648B13655D2E}"/>
              </a:ext>
            </a:extLst>
          </p:cNvPr>
          <p:cNvSpPr/>
          <p:nvPr/>
        </p:nvSpPr>
        <p:spPr>
          <a:xfrm>
            <a:off x="8803547" y="3600136"/>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5BE3832E-515C-459A-ABFB-A40431055968}"/>
              </a:ext>
            </a:extLst>
          </p:cNvPr>
          <p:cNvSpPr/>
          <p:nvPr/>
        </p:nvSpPr>
        <p:spPr>
          <a:xfrm>
            <a:off x="8803548" y="408627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DE30647-CC27-456B-BE38-CED456FB75EB}"/>
              </a:ext>
            </a:extLst>
          </p:cNvPr>
          <p:cNvSpPr/>
          <p:nvPr/>
        </p:nvSpPr>
        <p:spPr>
          <a:xfrm>
            <a:off x="8803547" y="4565912"/>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5881F8E1-39E5-4B34-8A0A-206CE9B46498}"/>
              </a:ext>
            </a:extLst>
          </p:cNvPr>
          <p:cNvSpPr/>
          <p:nvPr/>
        </p:nvSpPr>
        <p:spPr>
          <a:xfrm>
            <a:off x="7783558" y="167183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6F3D0E6A-00AB-418A-BA78-5223292BBAEA}"/>
              </a:ext>
            </a:extLst>
          </p:cNvPr>
          <p:cNvSpPr/>
          <p:nvPr/>
        </p:nvSpPr>
        <p:spPr>
          <a:xfrm>
            <a:off x="7783561" y="2151472"/>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C06E80F-D064-4A3C-A11D-659625DD024C}"/>
              </a:ext>
            </a:extLst>
          </p:cNvPr>
          <p:cNvSpPr/>
          <p:nvPr/>
        </p:nvSpPr>
        <p:spPr>
          <a:xfrm>
            <a:off x="7783560" y="2634360"/>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26E5EA7-F5AC-41DA-A3D2-AC4AAA6345E5}"/>
              </a:ext>
            </a:extLst>
          </p:cNvPr>
          <p:cNvSpPr/>
          <p:nvPr/>
        </p:nvSpPr>
        <p:spPr>
          <a:xfrm>
            <a:off x="7783560" y="311724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8431B8D-8A19-477F-A959-A47E525F1817}"/>
              </a:ext>
            </a:extLst>
          </p:cNvPr>
          <p:cNvSpPr/>
          <p:nvPr/>
        </p:nvSpPr>
        <p:spPr>
          <a:xfrm>
            <a:off x="7783558" y="3600136"/>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F07E199-E80A-4680-AF4D-79041CCFC2D2}"/>
              </a:ext>
            </a:extLst>
          </p:cNvPr>
          <p:cNvSpPr/>
          <p:nvPr/>
        </p:nvSpPr>
        <p:spPr>
          <a:xfrm>
            <a:off x="7783559" y="408627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2224B2B5-0FE1-4D50-9D16-B6C99545F770}"/>
              </a:ext>
            </a:extLst>
          </p:cNvPr>
          <p:cNvSpPr/>
          <p:nvPr/>
        </p:nvSpPr>
        <p:spPr>
          <a:xfrm>
            <a:off x="6765397" y="1668585"/>
            <a:ext cx="657134"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17C815B4-BD29-4F87-BA4D-5A9A46B6085B}"/>
              </a:ext>
            </a:extLst>
          </p:cNvPr>
          <p:cNvSpPr/>
          <p:nvPr/>
        </p:nvSpPr>
        <p:spPr>
          <a:xfrm>
            <a:off x="6765397" y="2151472"/>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2CF7699-F1CA-4A74-9703-3CF044AF9B20}"/>
              </a:ext>
            </a:extLst>
          </p:cNvPr>
          <p:cNvSpPr/>
          <p:nvPr/>
        </p:nvSpPr>
        <p:spPr>
          <a:xfrm>
            <a:off x="6765396" y="2634360"/>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A55F800-EE22-4D07-A532-42FA3456B050}"/>
              </a:ext>
            </a:extLst>
          </p:cNvPr>
          <p:cNvSpPr/>
          <p:nvPr/>
        </p:nvSpPr>
        <p:spPr>
          <a:xfrm>
            <a:off x="6765396" y="3117248"/>
            <a:ext cx="658962" cy="451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5DB44065-6951-453B-8026-0C7B10B18F2A}"/>
              </a:ext>
            </a:extLst>
          </p:cNvPr>
          <p:cNvSpPr/>
          <p:nvPr/>
        </p:nvSpPr>
        <p:spPr>
          <a:xfrm>
            <a:off x="5003437" y="1179555"/>
            <a:ext cx="1761957" cy="451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solidFill>
              </a:rPr>
              <a:t>Responsibility</a:t>
            </a:r>
            <a:endParaRPr lang="en-US" sz="1600" b="1" dirty="0">
              <a:solidFill>
                <a:schemeClr val="tx2"/>
              </a:solidFill>
            </a:endParaRPr>
          </a:p>
        </p:txBody>
      </p:sp>
      <p:sp>
        <p:nvSpPr>
          <p:cNvPr id="90" name="Right Triangle 89">
            <a:extLst>
              <a:ext uri="{FF2B5EF4-FFF2-40B4-BE49-F238E27FC236}">
                <a16:creationId xmlns:a16="http://schemas.microsoft.com/office/drawing/2014/main" id="{07DCE78B-28DA-4440-AC63-0489BEA91F58}"/>
              </a:ext>
            </a:extLst>
          </p:cNvPr>
          <p:cNvSpPr/>
          <p:nvPr/>
        </p:nvSpPr>
        <p:spPr>
          <a:xfrm flipH="1">
            <a:off x="6767775" y="3117247"/>
            <a:ext cx="657133" cy="451499"/>
          </a:xfrm>
          <a:prstGeom prst="rtTriangl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ight Triangle 90">
            <a:extLst>
              <a:ext uri="{FF2B5EF4-FFF2-40B4-BE49-F238E27FC236}">
                <a16:creationId xmlns:a16="http://schemas.microsoft.com/office/drawing/2014/main" id="{C785DCDF-AA1A-441F-894E-AAEDA61331CF}"/>
              </a:ext>
            </a:extLst>
          </p:cNvPr>
          <p:cNvSpPr/>
          <p:nvPr/>
        </p:nvSpPr>
        <p:spPr>
          <a:xfrm flipH="1">
            <a:off x="7785387" y="3118626"/>
            <a:ext cx="657133" cy="451499"/>
          </a:xfrm>
          <a:prstGeom prst="rtTriangl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ight Triangle 91">
            <a:extLst>
              <a:ext uri="{FF2B5EF4-FFF2-40B4-BE49-F238E27FC236}">
                <a16:creationId xmlns:a16="http://schemas.microsoft.com/office/drawing/2014/main" id="{32A49556-DB80-4B32-BAFD-C3E413A1E7B4}"/>
              </a:ext>
            </a:extLst>
          </p:cNvPr>
          <p:cNvSpPr/>
          <p:nvPr/>
        </p:nvSpPr>
        <p:spPr>
          <a:xfrm flipH="1">
            <a:off x="7785387" y="3600135"/>
            <a:ext cx="657133" cy="451499"/>
          </a:xfrm>
          <a:prstGeom prst="rtTriangl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9362071D-CBA7-4179-BBE8-08BAED04929A}"/>
              </a:ext>
            </a:extLst>
          </p:cNvPr>
          <p:cNvSpPr/>
          <p:nvPr/>
        </p:nvSpPr>
        <p:spPr>
          <a:xfrm flipH="1">
            <a:off x="7785431" y="4086278"/>
            <a:ext cx="657133" cy="451499"/>
          </a:xfrm>
          <a:prstGeom prst="rtTriangl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a:extLst>
              <a:ext uri="{FF2B5EF4-FFF2-40B4-BE49-F238E27FC236}">
                <a16:creationId xmlns:a16="http://schemas.microsoft.com/office/drawing/2014/main" id="{D2991A7D-AF4E-4665-B545-62E2B6AD8444}"/>
              </a:ext>
            </a:extLst>
          </p:cNvPr>
          <p:cNvCxnSpPr>
            <a:cxnSpLocks/>
          </p:cNvCxnSpPr>
          <p:nvPr/>
        </p:nvCxnSpPr>
        <p:spPr>
          <a:xfrm>
            <a:off x="5060950" y="1576798"/>
            <a:ext cx="5492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051753"/>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11">
            <a:extLst>
              <a:ext uri="{FF2B5EF4-FFF2-40B4-BE49-F238E27FC236}">
                <a16:creationId xmlns:a16="http://schemas.microsoft.com/office/drawing/2014/main" id="{26057D8A-B37A-4E1F-A283-64CA048E121F}"/>
              </a:ext>
            </a:extLst>
          </p:cNvPr>
          <p:cNvSpPr/>
          <p:nvPr/>
        </p:nvSpPr>
        <p:spPr>
          <a:xfrm>
            <a:off x="6778646" y="1253309"/>
            <a:ext cx="3840480" cy="4754880"/>
          </a:xfrm>
          <a:prstGeom prst="round2SameRect">
            <a:avLst>
              <a:gd name="adj1" fmla="val 1774"/>
              <a:gd name="adj2" fmla="val 0"/>
            </a:avLst>
          </a:prstGeom>
          <a:gradFill flip="none" rotWithShape="1">
            <a:gsLst>
              <a:gs pos="0">
                <a:srgbClr val="001021">
                  <a:alpha val="0"/>
                </a:srgbClr>
              </a:gs>
              <a:gs pos="35989">
                <a:srgbClr val="001021">
                  <a:alpha val="76000"/>
                </a:srgbClr>
              </a:gs>
              <a:gs pos="54000">
                <a:srgbClr val="001021">
                  <a:alpha val="78000"/>
                </a:srgbClr>
              </a:gs>
              <a:gs pos="81000">
                <a:srgbClr val="00102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6F6AD3-C7DF-488A-A30B-D6119AEF9F03}"/>
              </a:ext>
            </a:extLst>
          </p:cNvPr>
          <p:cNvSpPr>
            <a:spLocks noGrp="1"/>
          </p:cNvSpPr>
          <p:nvPr>
            <p:ph type="title"/>
          </p:nvPr>
        </p:nvSpPr>
        <p:spPr/>
        <p:txBody>
          <a:bodyPr>
            <a:normAutofit/>
          </a:bodyPr>
          <a:lstStyle/>
          <a:p>
            <a:r>
              <a:rPr lang="en-US" dirty="0"/>
              <a:t>The Shifting Landscape for Security Teams</a:t>
            </a:r>
          </a:p>
        </p:txBody>
      </p:sp>
      <p:sp>
        <p:nvSpPr>
          <p:cNvPr id="12" name="Round Same Side Corner Rectangle 11">
            <a:extLst>
              <a:ext uri="{FF2B5EF4-FFF2-40B4-BE49-F238E27FC236}">
                <a16:creationId xmlns:a16="http://schemas.microsoft.com/office/drawing/2014/main" id="{894519F4-41A0-A848-A383-3A5531F33DF1}"/>
              </a:ext>
            </a:extLst>
          </p:cNvPr>
          <p:cNvSpPr/>
          <p:nvPr/>
        </p:nvSpPr>
        <p:spPr>
          <a:xfrm>
            <a:off x="1679148" y="1253309"/>
            <a:ext cx="3840480" cy="4754880"/>
          </a:xfrm>
          <a:prstGeom prst="round2SameRect">
            <a:avLst>
              <a:gd name="adj1" fmla="val 1774"/>
              <a:gd name="adj2" fmla="val 0"/>
            </a:avLst>
          </a:prstGeom>
          <a:gradFill flip="none" rotWithShape="1">
            <a:gsLst>
              <a:gs pos="0">
                <a:srgbClr val="001021">
                  <a:alpha val="0"/>
                </a:srgbClr>
              </a:gs>
              <a:gs pos="35989">
                <a:srgbClr val="001021">
                  <a:alpha val="76000"/>
                </a:srgbClr>
              </a:gs>
              <a:gs pos="54000">
                <a:srgbClr val="001021">
                  <a:alpha val="78000"/>
                </a:srgbClr>
              </a:gs>
              <a:gs pos="81000">
                <a:srgbClr val="00102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Content Placeholder 5">
            <a:extLst>
              <a:ext uri="{FF2B5EF4-FFF2-40B4-BE49-F238E27FC236}">
                <a16:creationId xmlns:a16="http://schemas.microsoft.com/office/drawing/2014/main" id="{7C5AD42C-7E04-6F40-8340-CADFEE21FAEA}"/>
              </a:ext>
            </a:extLst>
          </p:cNvPr>
          <p:cNvSpPr txBox="1">
            <a:spLocks/>
          </p:cNvSpPr>
          <p:nvPr/>
        </p:nvSpPr>
        <p:spPr>
          <a:xfrm>
            <a:off x="1881773" y="1368608"/>
            <a:ext cx="3435230" cy="615939"/>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BB5"/>
              </a:buClr>
              <a:buSzPct val="110000"/>
              <a:buNone/>
              <a:tabLst/>
              <a:defRPr/>
            </a:pPr>
            <a:r>
              <a:rPr kumimoji="0" lang="en-GB" sz="20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BUSINESS SHIFT</a:t>
            </a:r>
            <a:endParaRPr kumimoji="0" lang="en-US" sz="20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BD1A17A-47E0-5148-8BDE-DE172732168B}"/>
              </a:ext>
            </a:extLst>
          </p:cNvPr>
          <p:cNvSpPr txBox="1"/>
          <p:nvPr/>
        </p:nvSpPr>
        <p:spPr>
          <a:xfrm>
            <a:off x="1818587" y="3957707"/>
            <a:ext cx="3561602" cy="1846659"/>
          </a:xfrm>
          <a:prstGeom prst="rect">
            <a:avLst/>
          </a:prstGeom>
          <a:noFill/>
          <a:ln>
            <a:noFill/>
          </a:ln>
        </p:spPr>
        <p:txBody>
          <a:bodyPr wrap="square" lIns="0" tIns="0" rIns="0" bIns="0" rtlCol="0" anchor="t">
            <a:spAutoFit/>
          </a:bodyPr>
          <a:lstStyle/>
          <a:p>
            <a:pPr algn="ctr">
              <a:spcAft>
                <a:spcPts val="1800"/>
              </a:spcAft>
            </a:pPr>
            <a:r>
              <a:rPr lang="en-US" dirty="0">
                <a:solidFill>
                  <a:schemeClr val="bg2">
                    <a:lumMod val="20000"/>
                    <a:lumOff val="80000"/>
                  </a:schemeClr>
                </a:solidFill>
              </a:rPr>
              <a:t>Cloud migration of </a:t>
            </a:r>
            <a:br>
              <a:rPr lang="en-US" dirty="0">
                <a:solidFill>
                  <a:schemeClr val="bg2">
                    <a:lumMod val="20000"/>
                    <a:lumOff val="80000"/>
                  </a:schemeClr>
                </a:solidFill>
              </a:rPr>
            </a:br>
            <a:r>
              <a:rPr lang="en-US" dirty="0">
                <a:solidFill>
                  <a:schemeClr val="bg2">
                    <a:lumMod val="20000"/>
                    <a:lumOff val="80000"/>
                  </a:schemeClr>
                </a:solidFill>
              </a:rPr>
              <a:t>apps and data</a:t>
            </a:r>
          </a:p>
          <a:p>
            <a:pPr algn="ctr">
              <a:spcAft>
                <a:spcPts val="1800"/>
              </a:spcAft>
            </a:pPr>
            <a:r>
              <a:rPr lang="en-US" dirty="0">
                <a:solidFill>
                  <a:schemeClr val="bg2">
                    <a:lumMod val="20000"/>
                    <a:lumOff val="80000"/>
                  </a:schemeClr>
                </a:solidFill>
              </a:rPr>
              <a:t>Remote working environments</a:t>
            </a:r>
          </a:p>
          <a:p>
            <a:pPr algn="ctr">
              <a:spcAft>
                <a:spcPts val="1800"/>
              </a:spcAft>
            </a:pPr>
            <a:r>
              <a:rPr lang="en-US" dirty="0">
                <a:solidFill>
                  <a:schemeClr val="bg2">
                    <a:lumMod val="20000"/>
                    <a:lumOff val="80000"/>
                  </a:schemeClr>
                </a:solidFill>
              </a:rPr>
              <a:t>Improved performance </a:t>
            </a:r>
            <a:br>
              <a:rPr lang="en-US" dirty="0">
                <a:solidFill>
                  <a:schemeClr val="bg2">
                    <a:lumMod val="20000"/>
                    <a:lumOff val="80000"/>
                  </a:schemeClr>
                </a:solidFill>
              </a:rPr>
            </a:br>
            <a:r>
              <a:rPr lang="en-US" dirty="0">
                <a:solidFill>
                  <a:schemeClr val="bg2">
                    <a:lumMod val="20000"/>
                    <a:lumOff val="80000"/>
                  </a:schemeClr>
                </a:solidFill>
              </a:rPr>
              <a:t>and scalability</a:t>
            </a:r>
          </a:p>
        </p:txBody>
      </p:sp>
      <p:cxnSp>
        <p:nvCxnSpPr>
          <p:cNvPr id="18" name="Straight Connector 17">
            <a:extLst>
              <a:ext uri="{FF2B5EF4-FFF2-40B4-BE49-F238E27FC236}">
                <a16:creationId xmlns:a16="http://schemas.microsoft.com/office/drawing/2014/main" id="{A3A7D57E-949F-6D4D-B056-BE6FC483A2B0}"/>
              </a:ext>
            </a:extLst>
          </p:cNvPr>
          <p:cNvCxnSpPr>
            <a:cxnSpLocks/>
          </p:cNvCxnSpPr>
          <p:nvPr/>
        </p:nvCxnSpPr>
        <p:spPr>
          <a:xfrm>
            <a:off x="2790345" y="5152793"/>
            <a:ext cx="1618086"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503844-1F76-9745-A7B0-B696949BCFC5}"/>
              </a:ext>
            </a:extLst>
          </p:cNvPr>
          <p:cNvCxnSpPr>
            <a:cxnSpLocks/>
          </p:cNvCxnSpPr>
          <p:nvPr/>
        </p:nvCxnSpPr>
        <p:spPr>
          <a:xfrm>
            <a:off x="2790345" y="4610700"/>
            <a:ext cx="1618086"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7605CD85-775A-EA4E-9743-57789300007F}"/>
              </a:ext>
            </a:extLst>
          </p:cNvPr>
          <p:cNvSpPr txBox="1">
            <a:spLocks/>
          </p:cNvSpPr>
          <p:nvPr/>
        </p:nvSpPr>
        <p:spPr>
          <a:xfrm>
            <a:off x="6981271" y="1368608"/>
            <a:ext cx="3435230" cy="615939"/>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BB5"/>
              </a:buClr>
              <a:buSzPct val="110000"/>
              <a:buFont typeface="Arial"/>
              <a:buNone/>
              <a:tabLst/>
              <a:defRPr/>
            </a:pPr>
            <a:r>
              <a:rPr lang="en-GB" sz="2000" b="1" dirty="0">
                <a:solidFill>
                  <a:schemeClr val="bg1"/>
                </a:solidFill>
                <a:latin typeface="Calibri" panose="020F0502020204030204" pitchFamily="34" charset="0"/>
                <a:cs typeface="Calibri" panose="020F0502020204030204" pitchFamily="34" charset="0"/>
              </a:rPr>
              <a:t>ENVIRONMENT SHIFT</a:t>
            </a:r>
            <a:endParaRPr kumimoji="0" lang="en-US" sz="20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4BBC6D5-DF8B-894A-B480-8729B048F6E4}"/>
              </a:ext>
            </a:extLst>
          </p:cNvPr>
          <p:cNvSpPr txBox="1"/>
          <p:nvPr/>
        </p:nvSpPr>
        <p:spPr>
          <a:xfrm>
            <a:off x="7009314" y="3957707"/>
            <a:ext cx="3379145" cy="1846659"/>
          </a:xfrm>
          <a:prstGeom prst="rect">
            <a:avLst/>
          </a:prstGeom>
          <a:noFill/>
          <a:ln>
            <a:noFill/>
          </a:ln>
        </p:spPr>
        <p:txBody>
          <a:bodyPr wrap="square" lIns="0" tIns="0" rIns="0" bIns="0" rtlCol="0" anchor="t">
            <a:spAutoFit/>
          </a:bodyPr>
          <a:lstStyle/>
          <a:p>
            <a:pPr algn="ctr">
              <a:spcAft>
                <a:spcPts val="1800"/>
              </a:spcAft>
            </a:pPr>
            <a:r>
              <a:rPr lang="en-US" dirty="0">
                <a:solidFill>
                  <a:schemeClr val="bg2">
                    <a:lumMod val="20000"/>
                    <a:lumOff val="80000"/>
                  </a:schemeClr>
                </a:solidFill>
              </a:rPr>
              <a:t>Dispersed across multiple </a:t>
            </a:r>
            <a:br>
              <a:rPr lang="en-US" dirty="0">
                <a:solidFill>
                  <a:schemeClr val="bg2">
                    <a:lumMod val="20000"/>
                    <a:lumOff val="80000"/>
                  </a:schemeClr>
                </a:solidFill>
              </a:rPr>
            </a:br>
            <a:r>
              <a:rPr lang="en-US" dirty="0">
                <a:solidFill>
                  <a:schemeClr val="bg2">
                    <a:lumMod val="20000"/>
                    <a:lumOff val="80000"/>
                  </a:schemeClr>
                </a:solidFill>
              </a:rPr>
              <a:t>accounts</a:t>
            </a:r>
          </a:p>
          <a:p>
            <a:pPr algn="ctr">
              <a:spcAft>
                <a:spcPts val="1800"/>
              </a:spcAft>
            </a:pPr>
            <a:r>
              <a:rPr lang="en-US" dirty="0">
                <a:solidFill>
                  <a:schemeClr val="bg2">
                    <a:lumMod val="20000"/>
                    <a:lumOff val="80000"/>
                  </a:schemeClr>
                </a:solidFill>
              </a:rPr>
              <a:t>Highly dynamic environments</a:t>
            </a:r>
            <a:endParaRPr lang="en-US" dirty="0">
              <a:solidFill>
                <a:schemeClr val="bg2">
                  <a:lumMod val="20000"/>
                  <a:lumOff val="80000"/>
                </a:schemeClr>
              </a:solidFill>
              <a:cs typeface="Calibri"/>
            </a:endParaRPr>
          </a:p>
          <a:p>
            <a:pPr algn="ctr">
              <a:spcAft>
                <a:spcPts val="1800"/>
              </a:spcAft>
            </a:pPr>
            <a:r>
              <a:rPr lang="en-US" dirty="0">
                <a:solidFill>
                  <a:schemeClr val="bg2">
                    <a:lumMod val="20000"/>
                    <a:lumOff val="80000"/>
                  </a:schemeClr>
                </a:solidFill>
              </a:rPr>
              <a:t>Changes introduced from</a:t>
            </a:r>
            <a:br>
              <a:rPr lang="en-US" dirty="0">
                <a:solidFill>
                  <a:schemeClr val="bg2">
                    <a:lumMod val="20000"/>
                    <a:lumOff val="80000"/>
                  </a:schemeClr>
                </a:solidFill>
              </a:rPr>
            </a:br>
            <a:r>
              <a:rPr lang="en-US" dirty="0">
                <a:solidFill>
                  <a:schemeClr val="bg2">
                    <a:lumMod val="20000"/>
                    <a:lumOff val="80000"/>
                  </a:schemeClr>
                </a:solidFill>
              </a:rPr>
              <a:t>across the organization </a:t>
            </a:r>
          </a:p>
        </p:txBody>
      </p:sp>
      <p:cxnSp>
        <p:nvCxnSpPr>
          <p:cNvPr id="21" name="Straight Connector 20">
            <a:extLst>
              <a:ext uri="{FF2B5EF4-FFF2-40B4-BE49-F238E27FC236}">
                <a16:creationId xmlns:a16="http://schemas.microsoft.com/office/drawing/2014/main" id="{648E63A7-4F6E-2444-83BF-244352FF4B7A}"/>
              </a:ext>
            </a:extLst>
          </p:cNvPr>
          <p:cNvCxnSpPr>
            <a:cxnSpLocks/>
          </p:cNvCxnSpPr>
          <p:nvPr/>
        </p:nvCxnSpPr>
        <p:spPr>
          <a:xfrm>
            <a:off x="7889843" y="4610700"/>
            <a:ext cx="1618086"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4766BC-0849-AA4C-8FF8-0644F482DDA9}"/>
              </a:ext>
            </a:extLst>
          </p:cNvPr>
          <p:cNvCxnSpPr>
            <a:cxnSpLocks/>
          </p:cNvCxnSpPr>
          <p:nvPr/>
        </p:nvCxnSpPr>
        <p:spPr>
          <a:xfrm>
            <a:off x="7889843" y="5162086"/>
            <a:ext cx="1618086"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schematic&#10;&#10;Description automatically generated">
            <a:extLst>
              <a:ext uri="{FF2B5EF4-FFF2-40B4-BE49-F238E27FC236}">
                <a16:creationId xmlns:a16="http://schemas.microsoft.com/office/drawing/2014/main" id="{5A1C3829-6F7D-4F06-8F2F-E8824882D75E}"/>
              </a:ext>
            </a:extLst>
          </p:cNvPr>
          <p:cNvPicPr>
            <a:picLocks noChangeAspect="1"/>
          </p:cNvPicPr>
          <p:nvPr/>
        </p:nvPicPr>
        <p:blipFill rotWithShape="1">
          <a:blip r:embed="rId3"/>
          <a:srcRect l="2664" t="3831" r="7340"/>
          <a:stretch/>
        </p:blipFill>
        <p:spPr>
          <a:xfrm>
            <a:off x="7258791" y="1911917"/>
            <a:ext cx="2880189" cy="1846660"/>
          </a:xfrm>
          <a:prstGeom prst="roundRect">
            <a:avLst>
              <a:gd name="adj" fmla="val 3138"/>
            </a:avLst>
          </a:prstGeom>
          <a:solidFill>
            <a:srgbClr val="FFFFFF">
              <a:shade val="85000"/>
            </a:srgbClr>
          </a:solidFill>
          <a:ln>
            <a:solidFill>
              <a:schemeClr val="accent2"/>
            </a:solidFill>
          </a:ln>
          <a:effectLst>
            <a:glow rad="203200">
              <a:schemeClr val="accent1">
                <a:alpha val="40000"/>
              </a:schemeClr>
            </a:glow>
          </a:effectLst>
        </p:spPr>
      </p:pic>
      <p:pic>
        <p:nvPicPr>
          <p:cNvPr id="29" name="Picture 2" descr="Modernization: Moving Enterprise Applications to Cloud | Ivanti Blog">
            <a:extLst>
              <a:ext uri="{FF2B5EF4-FFF2-40B4-BE49-F238E27FC236}">
                <a16:creationId xmlns:a16="http://schemas.microsoft.com/office/drawing/2014/main" id="{C8663AEC-EBC9-4D67-BE48-F714716030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88" b="13259"/>
          <a:stretch/>
        </p:blipFill>
        <p:spPr bwMode="auto">
          <a:xfrm>
            <a:off x="2159292" y="1907224"/>
            <a:ext cx="2880189" cy="1846660"/>
          </a:xfrm>
          <a:prstGeom prst="roundRect">
            <a:avLst>
              <a:gd name="adj" fmla="val 3633"/>
            </a:avLst>
          </a:prstGeom>
          <a:solidFill>
            <a:srgbClr val="FFFFFF">
              <a:shade val="85000"/>
            </a:srgbClr>
          </a:solidFill>
          <a:ln>
            <a:solidFill>
              <a:schemeClr val="accent2"/>
            </a:solidFill>
          </a:ln>
          <a:effectLst>
            <a:glow rad="203200">
              <a:schemeClr val="accent1">
                <a:alpha val="40000"/>
              </a:schemeClr>
            </a:glow>
          </a:effectLst>
        </p:spPr>
      </p:pic>
    </p:spTree>
    <p:extLst>
      <p:ext uri="{BB962C8B-B14F-4D97-AF65-F5344CB8AC3E}">
        <p14:creationId xmlns:p14="http://schemas.microsoft.com/office/powerpoint/2010/main" val="1505434868"/>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0" descr="Blue world map digital technology background Vector Image">
            <a:extLst>
              <a:ext uri="{FF2B5EF4-FFF2-40B4-BE49-F238E27FC236}">
                <a16:creationId xmlns:a16="http://schemas.microsoft.com/office/drawing/2014/main" id="{FB39C329-5CB5-4F72-9104-6AA105E77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 b="28138"/>
          <a:stretch/>
        </p:blipFill>
        <p:spPr bwMode="auto">
          <a:xfrm>
            <a:off x="1" y="1"/>
            <a:ext cx="12192000" cy="6413500"/>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8">
            <a:extLst>
              <a:ext uri="{FF2B5EF4-FFF2-40B4-BE49-F238E27FC236}">
                <a16:creationId xmlns:a16="http://schemas.microsoft.com/office/drawing/2014/main" id="{6A4E5217-318C-4902-904C-3E49C9E45A62}"/>
              </a:ext>
            </a:extLst>
          </p:cNvPr>
          <p:cNvSpPr>
            <a:spLocks noChangeAspect="1"/>
          </p:cNvSpPr>
          <p:nvPr/>
        </p:nvSpPr>
        <p:spPr>
          <a:xfrm>
            <a:off x="2209800" y="1504324"/>
            <a:ext cx="7772400" cy="916682"/>
          </a:xfrm>
          <a:prstGeom prst="roundRect">
            <a:avLst>
              <a:gd name="adj" fmla="val 3696"/>
            </a:avLst>
          </a:prstGeom>
          <a:solidFill>
            <a:srgbClr val="001021"/>
          </a:solidFill>
          <a:ln w="12700">
            <a:solidFill>
              <a:schemeClr val="accent2"/>
            </a:solidFill>
          </a:ln>
          <a:effectLst>
            <a:glow rad="203200">
              <a:schemeClr val="accent2">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r>
              <a:rPr lang="en-US" sz="2800" dirty="0">
                <a:solidFill>
                  <a:schemeClr val="bg1"/>
                </a:solidFill>
              </a:rPr>
              <a:t>66% of attacks take advantage of misconfigurations</a:t>
            </a:r>
          </a:p>
        </p:txBody>
      </p:sp>
      <p:sp>
        <p:nvSpPr>
          <p:cNvPr id="2" name="Title 1">
            <a:extLst>
              <a:ext uri="{FF2B5EF4-FFF2-40B4-BE49-F238E27FC236}">
                <a16:creationId xmlns:a16="http://schemas.microsoft.com/office/drawing/2014/main" id="{043D8636-EC46-4A19-AF44-E1331A2B8121}"/>
              </a:ext>
            </a:extLst>
          </p:cNvPr>
          <p:cNvSpPr>
            <a:spLocks noGrp="1"/>
          </p:cNvSpPr>
          <p:nvPr>
            <p:ph type="title"/>
          </p:nvPr>
        </p:nvSpPr>
        <p:spPr/>
        <p:txBody>
          <a:bodyPr>
            <a:normAutofit/>
          </a:bodyPr>
          <a:lstStyle/>
          <a:p>
            <a:r>
              <a:rPr lang="en-GB" dirty="0"/>
              <a:t>Attacker Shift to Configuration Vulnerabilities</a:t>
            </a:r>
            <a:endParaRPr lang="en-US" dirty="0"/>
          </a:p>
        </p:txBody>
      </p:sp>
      <p:sp>
        <p:nvSpPr>
          <p:cNvPr id="67" name="Rounded Rectangle 38">
            <a:extLst>
              <a:ext uri="{FF2B5EF4-FFF2-40B4-BE49-F238E27FC236}">
                <a16:creationId xmlns:a16="http://schemas.microsoft.com/office/drawing/2014/main" id="{62F8B3A4-D467-486A-BB99-D5A0C9AF8FA8}"/>
              </a:ext>
            </a:extLst>
          </p:cNvPr>
          <p:cNvSpPr>
            <a:spLocks noChangeAspect="1"/>
          </p:cNvSpPr>
          <p:nvPr/>
        </p:nvSpPr>
        <p:spPr>
          <a:xfrm>
            <a:off x="5634536" y="3291714"/>
            <a:ext cx="978617" cy="429360"/>
          </a:xfrm>
          <a:prstGeom prst="roundRect">
            <a:avLst>
              <a:gd name="adj" fmla="val 7239"/>
            </a:avLst>
          </a:prstGeom>
          <a:solidFill>
            <a:srgbClr val="001021"/>
          </a:solidFill>
          <a:ln w="19050">
            <a:solidFill>
              <a:schemeClr val="accent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r>
              <a:rPr lang="en-US" sz="1200" b="1" dirty="0">
                <a:solidFill>
                  <a:schemeClr val="bg1"/>
                </a:solidFill>
              </a:rPr>
              <a:t>Frankfurt</a:t>
            </a:r>
            <a:br>
              <a:rPr lang="en-US" sz="1200" b="1" dirty="0">
                <a:solidFill>
                  <a:schemeClr val="bg1"/>
                </a:solidFill>
              </a:rPr>
            </a:br>
            <a:r>
              <a:rPr lang="en-US" sz="1400" dirty="0">
                <a:solidFill>
                  <a:schemeClr val="accent3">
                    <a:lumMod val="60000"/>
                    <a:lumOff val="40000"/>
                  </a:schemeClr>
                </a:solidFill>
              </a:rPr>
              <a:t>1:04:15</a:t>
            </a:r>
          </a:p>
        </p:txBody>
      </p:sp>
      <p:sp>
        <p:nvSpPr>
          <p:cNvPr id="69" name="Rounded Rectangle 38">
            <a:extLst>
              <a:ext uri="{FF2B5EF4-FFF2-40B4-BE49-F238E27FC236}">
                <a16:creationId xmlns:a16="http://schemas.microsoft.com/office/drawing/2014/main" id="{6C14E279-63F3-4A7D-B55B-E0FFEF833C4E}"/>
              </a:ext>
            </a:extLst>
          </p:cNvPr>
          <p:cNvSpPr>
            <a:spLocks noChangeAspect="1"/>
          </p:cNvSpPr>
          <p:nvPr/>
        </p:nvSpPr>
        <p:spPr>
          <a:xfrm>
            <a:off x="1708896" y="3643407"/>
            <a:ext cx="978617" cy="429360"/>
          </a:xfrm>
          <a:prstGeom prst="roundRect">
            <a:avLst>
              <a:gd name="adj" fmla="val 7239"/>
            </a:avLst>
          </a:prstGeom>
          <a:solidFill>
            <a:srgbClr val="001021"/>
          </a:solidFill>
          <a:ln w="19050">
            <a:solidFill>
              <a:schemeClr val="accent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r>
              <a:rPr lang="en-US" sz="1200" b="1" dirty="0">
                <a:solidFill>
                  <a:schemeClr val="bg1"/>
                </a:solidFill>
              </a:rPr>
              <a:t>California</a:t>
            </a:r>
            <a:br>
              <a:rPr lang="en-US" sz="1400" dirty="0">
                <a:solidFill>
                  <a:schemeClr val="bg1"/>
                </a:solidFill>
              </a:rPr>
            </a:br>
            <a:r>
              <a:rPr lang="en-US" sz="1400" dirty="0">
                <a:solidFill>
                  <a:schemeClr val="accent3">
                    <a:lumMod val="60000"/>
                    <a:lumOff val="40000"/>
                  </a:schemeClr>
                </a:solidFill>
              </a:rPr>
              <a:t>0:14:14</a:t>
            </a:r>
          </a:p>
        </p:txBody>
      </p:sp>
      <p:sp>
        <p:nvSpPr>
          <p:cNvPr id="72" name="Rounded Rectangle 38">
            <a:extLst>
              <a:ext uri="{FF2B5EF4-FFF2-40B4-BE49-F238E27FC236}">
                <a16:creationId xmlns:a16="http://schemas.microsoft.com/office/drawing/2014/main" id="{0C07BAA4-D096-421C-B4C7-BAAC3291A61E}"/>
              </a:ext>
            </a:extLst>
          </p:cNvPr>
          <p:cNvSpPr>
            <a:spLocks noChangeAspect="1"/>
          </p:cNvSpPr>
          <p:nvPr/>
        </p:nvSpPr>
        <p:spPr>
          <a:xfrm>
            <a:off x="2947024" y="3460847"/>
            <a:ext cx="978044" cy="429360"/>
          </a:xfrm>
          <a:prstGeom prst="roundRect">
            <a:avLst>
              <a:gd name="adj" fmla="val 7239"/>
            </a:avLst>
          </a:prstGeom>
          <a:solidFill>
            <a:srgbClr val="001021"/>
          </a:solidFill>
          <a:ln w="19050">
            <a:solidFill>
              <a:schemeClr val="accent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b="1" dirty="0">
                <a:solidFill>
                  <a:srgbClr val="FFFFFF"/>
                </a:solidFill>
              </a:rPr>
              <a:t>Ohio</a:t>
            </a:r>
            <a:br>
              <a:rPr lang="en-GB" sz="1400" b="1" dirty="0">
                <a:solidFill>
                  <a:srgbClr val="FFFFFF"/>
                </a:solidFill>
              </a:rPr>
            </a:br>
            <a:r>
              <a:rPr lang="en-GB" sz="1400" dirty="0">
                <a:solidFill>
                  <a:schemeClr val="accent3">
                    <a:lumMod val="60000"/>
                    <a:lumOff val="40000"/>
                  </a:schemeClr>
                </a:solidFill>
              </a:rPr>
              <a:t>0:04:46</a:t>
            </a:r>
          </a:p>
        </p:txBody>
      </p:sp>
      <p:sp>
        <p:nvSpPr>
          <p:cNvPr id="74" name="Rounded Rectangle 38">
            <a:extLst>
              <a:ext uri="{FF2B5EF4-FFF2-40B4-BE49-F238E27FC236}">
                <a16:creationId xmlns:a16="http://schemas.microsoft.com/office/drawing/2014/main" id="{AB682329-DCD6-41AE-B9C0-D3C90F9D6F41}"/>
              </a:ext>
            </a:extLst>
          </p:cNvPr>
          <p:cNvSpPr>
            <a:spLocks noChangeAspect="1"/>
          </p:cNvSpPr>
          <p:nvPr/>
        </p:nvSpPr>
        <p:spPr>
          <a:xfrm>
            <a:off x="4102284" y="5195780"/>
            <a:ext cx="978617" cy="429360"/>
          </a:xfrm>
          <a:prstGeom prst="roundRect">
            <a:avLst>
              <a:gd name="adj" fmla="val 7239"/>
            </a:avLst>
          </a:prstGeom>
          <a:solidFill>
            <a:srgbClr val="001021"/>
          </a:solidFill>
          <a:ln w="19050">
            <a:solidFill>
              <a:schemeClr val="accent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r>
              <a:rPr lang="en-US" sz="1200" b="1" dirty="0">
                <a:solidFill>
                  <a:schemeClr val="bg1"/>
                </a:solidFill>
              </a:rPr>
              <a:t>Sao Palo</a:t>
            </a:r>
            <a:br>
              <a:rPr lang="en-US" sz="1400" dirty="0">
                <a:solidFill>
                  <a:schemeClr val="bg1"/>
                </a:solidFill>
              </a:rPr>
            </a:br>
            <a:r>
              <a:rPr lang="en-US" sz="1400" dirty="0">
                <a:solidFill>
                  <a:schemeClr val="accent3">
                    <a:lumMod val="60000"/>
                    <a:lumOff val="40000"/>
                  </a:schemeClr>
                </a:solidFill>
              </a:rPr>
              <a:t>0:00:52</a:t>
            </a:r>
          </a:p>
        </p:txBody>
      </p:sp>
      <p:sp>
        <p:nvSpPr>
          <p:cNvPr id="79" name="Rounded Rectangle 38">
            <a:extLst>
              <a:ext uri="{FF2B5EF4-FFF2-40B4-BE49-F238E27FC236}">
                <a16:creationId xmlns:a16="http://schemas.microsoft.com/office/drawing/2014/main" id="{463C7F2B-70B4-4994-8E9F-BD7EC97B870D}"/>
              </a:ext>
            </a:extLst>
          </p:cNvPr>
          <p:cNvSpPr>
            <a:spLocks noChangeAspect="1"/>
          </p:cNvSpPr>
          <p:nvPr/>
        </p:nvSpPr>
        <p:spPr>
          <a:xfrm>
            <a:off x="8820360" y="4422448"/>
            <a:ext cx="978617" cy="429360"/>
          </a:xfrm>
          <a:prstGeom prst="roundRect">
            <a:avLst>
              <a:gd name="adj" fmla="val 7239"/>
            </a:avLst>
          </a:prstGeom>
          <a:solidFill>
            <a:srgbClr val="001021"/>
          </a:solidFill>
          <a:ln w="19050">
            <a:solidFill>
              <a:schemeClr val="accent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Singapore</a:t>
            </a:r>
            <a:br>
              <a:rPr lang="en-GB" sz="1400" b="1" dirty="0">
                <a:solidFill>
                  <a:schemeClr val="bg1"/>
                </a:solidFill>
              </a:rPr>
            </a:br>
            <a:r>
              <a:rPr lang="en-GB" sz="1400" dirty="0">
                <a:solidFill>
                  <a:schemeClr val="accent3">
                    <a:lumMod val="60000"/>
                    <a:lumOff val="40000"/>
                  </a:schemeClr>
                </a:solidFill>
              </a:rPr>
              <a:t>0:49:37</a:t>
            </a:r>
          </a:p>
        </p:txBody>
      </p:sp>
      <p:sp>
        <p:nvSpPr>
          <p:cNvPr id="24" name="TextBox 23">
            <a:extLst>
              <a:ext uri="{FF2B5EF4-FFF2-40B4-BE49-F238E27FC236}">
                <a16:creationId xmlns:a16="http://schemas.microsoft.com/office/drawing/2014/main" id="{BFBD3265-FAD4-431E-9E68-A2E3F7DCFA11}"/>
              </a:ext>
            </a:extLst>
          </p:cNvPr>
          <p:cNvSpPr txBox="1"/>
          <p:nvPr/>
        </p:nvSpPr>
        <p:spPr>
          <a:xfrm>
            <a:off x="8328719" y="6396081"/>
            <a:ext cx="3741362" cy="253916"/>
          </a:xfrm>
          <a:prstGeom prst="rect">
            <a:avLst/>
          </a:prstGeom>
          <a:noFill/>
        </p:spPr>
        <p:txBody>
          <a:bodyPr wrap="square" rtlCol="0">
            <a:spAutoFit/>
          </a:bodyPr>
          <a:lstStyle/>
          <a:p>
            <a:pPr algn="r"/>
            <a:r>
              <a:rPr lang="en-GB" sz="1000" i="1" dirty="0">
                <a:solidFill>
                  <a:schemeClr val="accent1">
                    <a:lumMod val="20000"/>
                    <a:lumOff val="80000"/>
                  </a:schemeClr>
                </a:solidFill>
              </a:rPr>
              <a:t>Source [66% of attacks]: Sophos State of Cloud Security 2020.</a:t>
            </a:r>
          </a:p>
        </p:txBody>
      </p:sp>
      <p:sp>
        <p:nvSpPr>
          <p:cNvPr id="25" name="TextBox 24">
            <a:extLst>
              <a:ext uri="{FF2B5EF4-FFF2-40B4-BE49-F238E27FC236}">
                <a16:creationId xmlns:a16="http://schemas.microsoft.com/office/drawing/2014/main" id="{D1154479-4E7E-4866-A29A-DE3999D23410}"/>
              </a:ext>
            </a:extLst>
          </p:cNvPr>
          <p:cNvSpPr txBox="1"/>
          <p:nvPr/>
        </p:nvSpPr>
        <p:spPr>
          <a:xfrm>
            <a:off x="3483341" y="5870185"/>
            <a:ext cx="5225318" cy="253916"/>
          </a:xfrm>
          <a:prstGeom prst="rect">
            <a:avLst/>
          </a:prstGeom>
          <a:noFill/>
        </p:spPr>
        <p:txBody>
          <a:bodyPr wrap="square" rtlCol="0">
            <a:spAutoFit/>
          </a:bodyPr>
          <a:lstStyle/>
          <a:p>
            <a:pPr algn="ctr"/>
            <a:r>
              <a:rPr lang="en-US" sz="1050" i="1" dirty="0">
                <a:solidFill>
                  <a:schemeClr val="accent1">
                    <a:lumMod val="20000"/>
                    <a:lumOff val="80000"/>
                  </a:schemeClr>
                </a:solidFill>
              </a:rPr>
              <a:t>Virtual machines with SSH exposed – Time to first brute-force login attempt</a:t>
            </a:r>
          </a:p>
        </p:txBody>
      </p:sp>
      <p:sp>
        <p:nvSpPr>
          <p:cNvPr id="26" name="TextBox 25">
            <a:extLst>
              <a:ext uri="{FF2B5EF4-FFF2-40B4-BE49-F238E27FC236}">
                <a16:creationId xmlns:a16="http://schemas.microsoft.com/office/drawing/2014/main" id="{0AF6D069-EF89-4AC5-9D4A-D22B010A6A62}"/>
              </a:ext>
            </a:extLst>
          </p:cNvPr>
          <p:cNvSpPr txBox="1"/>
          <p:nvPr/>
        </p:nvSpPr>
        <p:spPr>
          <a:xfrm>
            <a:off x="7711165" y="6570747"/>
            <a:ext cx="4358915" cy="253916"/>
          </a:xfrm>
          <a:prstGeom prst="rect">
            <a:avLst/>
          </a:prstGeom>
          <a:noFill/>
        </p:spPr>
        <p:txBody>
          <a:bodyPr wrap="square" rtlCol="0">
            <a:spAutoFit/>
          </a:bodyPr>
          <a:lstStyle/>
          <a:p>
            <a:pPr algn="r"/>
            <a:r>
              <a:rPr lang="en-GB" sz="1000" i="1" dirty="0">
                <a:solidFill>
                  <a:schemeClr val="accent1">
                    <a:lumMod val="20000"/>
                    <a:lumOff val="80000"/>
                  </a:schemeClr>
                </a:solidFill>
              </a:rPr>
              <a:t>Source [Time to first login attempt]: </a:t>
            </a:r>
            <a:r>
              <a:rPr lang="en-US" sz="1000" i="1" dirty="0">
                <a:solidFill>
                  <a:schemeClr val="accent1">
                    <a:lumMod val="20000"/>
                    <a:lumOff val="80000"/>
                  </a:schemeClr>
                </a:solidFill>
              </a:rPr>
              <a:t>Exposed: Cyberattacks on Cloud Honeypots.</a:t>
            </a:r>
            <a:endParaRPr lang="en-GB" sz="1000" i="1" dirty="0">
              <a:solidFill>
                <a:schemeClr val="accent1">
                  <a:lumMod val="20000"/>
                  <a:lumOff val="80000"/>
                </a:schemeClr>
              </a:solidFill>
            </a:endParaRPr>
          </a:p>
        </p:txBody>
      </p:sp>
    </p:spTree>
    <p:extLst>
      <p:ext uri="{BB962C8B-B14F-4D97-AF65-F5344CB8AC3E}">
        <p14:creationId xmlns:p14="http://schemas.microsoft.com/office/powerpoint/2010/main" val="2976847302"/>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ame Side Corner Rectangle 11">
            <a:extLst>
              <a:ext uri="{FF2B5EF4-FFF2-40B4-BE49-F238E27FC236}">
                <a16:creationId xmlns:a16="http://schemas.microsoft.com/office/drawing/2014/main" id="{2092D32F-1E32-4E8B-8199-9A893549E849}"/>
              </a:ext>
            </a:extLst>
          </p:cNvPr>
          <p:cNvSpPr/>
          <p:nvPr/>
        </p:nvSpPr>
        <p:spPr>
          <a:xfrm>
            <a:off x="3442677" y="1138844"/>
            <a:ext cx="5486400" cy="5138131"/>
          </a:xfrm>
          <a:prstGeom prst="round2SameRect">
            <a:avLst>
              <a:gd name="adj1" fmla="val 1726"/>
              <a:gd name="adj2" fmla="val 0"/>
            </a:avLst>
          </a:prstGeom>
          <a:gradFill flip="none" rotWithShape="1">
            <a:gsLst>
              <a:gs pos="0">
                <a:srgbClr val="001021">
                  <a:alpha val="0"/>
                </a:srgbClr>
              </a:gs>
              <a:gs pos="35989">
                <a:srgbClr val="001021">
                  <a:alpha val="76000"/>
                </a:srgbClr>
              </a:gs>
              <a:gs pos="54000">
                <a:srgbClr val="001021">
                  <a:alpha val="78000"/>
                </a:srgbClr>
              </a:gs>
              <a:gs pos="81000">
                <a:srgbClr val="00102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6F6AD3-C7DF-488A-A30B-D6119AEF9F03}"/>
              </a:ext>
            </a:extLst>
          </p:cNvPr>
          <p:cNvSpPr>
            <a:spLocks noGrp="1"/>
          </p:cNvSpPr>
          <p:nvPr>
            <p:ph type="title"/>
          </p:nvPr>
        </p:nvSpPr>
        <p:spPr/>
        <p:txBody>
          <a:bodyPr>
            <a:normAutofit/>
          </a:bodyPr>
          <a:lstStyle/>
          <a:p>
            <a:r>
              <a:rPr lang="en-GB" dirty="0"/>
              <a:t>Priorities for IT Security</a:t>
            </a:r>
            <a:endParaRPr lang="en-US" dirty="0"/>
          </a:p>
        </p:txBody>
      </p:sp>
      <p:sp>
        <p:nvSpPr>
          <p:cNvPr id="14" name="Content Placeholder 5">
            <a:extLst>
              <a:ext uri="{FF2B5EF4-FFF2-40B4-BE49-F238E27FC236}">
                <a16:creationId xmlns:a16="http://schemas.microsoft.com/office/drawing/2014/main" id="{7C5AD42C-7E04-6F40-8340-CADFEE21FAEA}"/>
              </a:ext>
            </a:extLst>
          </p:cNvPr>
          <p:cNvSpPr txBox="1">
            <a:spLocks/>
          </p:cNvSpPr>
          <p:nvPr/>
        </p:nvSpPr>
        <p:spPr>
          <a:xfrm>
            <a:off x="3870008" y="1277967"/>
            <a:ext cx="4629321" cy="855496"/>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
                <a:schemeClr val="accent1"/>
              </a:buClr>
              <a:buSzPct val="110000"/>
              <a:buFont typeface="Arial"/>
              <a:buChar char="•"/>
              <a:tabLst/>
              <a:defRPr sz="2800" kern="1200" baseline="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1"/>
              </a:buClr>
              <a:buSzPct val="75000"/>
              <a:buFont typeface="Courier New" charset="0"/>
              <a:buChar char="o"/>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1"/>
              </a:buClr>
              <a:buSzTx/>
              <a:buFont typeface="LucidaGrande"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1"/>
              </a:buClr>
              <a:buSzTx/>
              <a:buFont typeface="Wingdings" charset="2"/>
              <a:buChar char="§"/>
              <a:tabLst/>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5BB5"/>
              </a:buClr>
              <a:buSzPct val="110000"/>
              <a:buNone/>
              <a:tabLst/>
              <a:defRPr/>
            </a:pPr>
            <a:r>
              <a:rPr kumimoji="0" lang="en-GB" sz="20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INCREASE SECURITY SPEED AND AGILITY</a:t>
            </a:r>
            <a:endParaRPr kumimoji="0" lang="en-US" sz="2000" b="1"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BD1A17A-47E0-5148-8BDE-DE172732168B}"/>
              </a:ext>
            </a:extLst>
          </p:cNvPr>
          <p:cNvSpPr txBox="1"/>
          <p:nvPr/>
        </p:nvSpPr>
        <p:spPr>
          <a:xfrm>
            <a:off x="3466123" y="4180120"/>
            <a:ext cx="5439508" cy="1846659"/>
          </a:xfrm>
          <a:prstGeom prst="rect">
            <a:avLst/>
          </a:prstGeom>
          <a:noFill/>
          <a:ln>
            <a:noFill/>
          </a:ln>
        </p:spPr>
        <p:txBody>
          <a:bodyPr wrap="square" lIns="0" tIns="0" rIns="0" bIns="0" rtlCol="0" anchor="t">
            <a:spAutoFit/>
          </a:bodyPr>
          <a:lstStyle/>
          <a:p>
            <a:pPr algn="ctr">
              <a:spcAft>
                <a:spcPts val="1800"/>
              </a:spcAft>
            </a:pPr>
            <a:r>
              <a:rPr lang="en-US" dirty="0">
                <a:solidFill>
                  <a:schemeClr val="bg2">
                    <a:lumMod val="20000"/>
                    <a:lumOff val="80000"/>
                  </a:schemeClr>
                </a:solidFill>
              </a:rPr>
              <a:t>Consistent visibility and management </a:t>
            </a:r>
          </a:p>
          <a:p>
            <a:pPr algn="ctr">
              <a:spcAft>
                <a:spcPts val="1800"/>
              </a:spcAft>
            </a:pPr>
            <a:r>
              <a:rPr lang="en-US" dirty="0">
                <a:solidFill>
                  <a:schemeClr val="bg2">
                    <a:lumMod val="20000"/>
                    <a:lumOff val="80000"/>
                  </a:schemeClr>
                </a:solidFill>
                <a:cs typeface="Calibri"/>
              </a:rPr>
              <a:t>Risk prioritization of alerts with </a:t>
            </a:r>
            <a:br>
              <a:rPr lang="en-US" dirty="0">
                <a:solidFill>
                  <a:schemeClr val="bg2">
                    <a:lumMod val="20000"/>
                    <a:lumOff val="80000"/>
                  </a:schemeClr>
                </a:solidFill>
                <a:cs typeface="Calibri"/>
              </a:rPr>
            </a:br>
            <a:r>
              <a:rPr lang="en-US" dirty="0">
                <a:solidFill>
                  <a:schemeClr val="bg2">
                    <a:lumMod val="20000"/>
                    <a:lumOff val="80000"/>
                  </a:schemeClr>
                </a:solidFill>
                <a:cs typeface="Calibri"/>
              </a:rPr>
              <a:t>automated and guided remediation</a:t>
            </a:r>
          </a:p>
          <a:p>
            <a:pPr algn="ctr">
              <a:spcAft>
                <a:spcPts val="1800"/>
              </a:spcAft>
            </a:pPr>
            <a:r>
              <a:rPr lang="en-US" dirty="0">
                <a:solidFill>
                  <a:schemeClr val="bg1"/>
                </a:solidFill>
              </a:rPr>
              <a:t>Identification of critical weak signals before </a:t>
            </a:r>
            <a:br>
              <a:rPr lang="en-US" dirty="0">
                <a:solidFill>
                  <a:schemeClr val="bg1"/>
                </a:solidFill>
              </a:rPr>
            </a:br>
            <a:r>
              <a:rPr lang="en-US" dirty="0">
                <a:solidFill>
                  <a:schemeClr val="bg1"/>
                </a:solidFill>
              </a:rPr>
              <a:t>they become strong signals</a:t>
            </a:r>
          </a:p>
        </p:txBody>
      </p:sp>
      <p:cxnSp>
        <p:nvCxnSpPr>
          <p:cNvPr id="18" name="Straight Connector 17">
            <a:extLst>
              <a:ext uri="{FF2B5EF4-FFF2-40B4-BE49-F238E27FC236}">
                <a16:creationId xmlns:a16="http://schemas.microsoft.com/office/drawing/2014/main" id="{A3A7D57E-949F-6D4D-B056-BE6FC483A2B0}"/>
              </a:ext>
            </a:extLst>
          </p:cNvPr>
          <p:cNvCxnSpPr>
            <a:cxnSpLocks/>
          </p:cNvCxnSpPr>
          <p:nvPr/>
        </p:nvCxnSpPr>
        <p:spPr>
          <a:xfrm>
            <a:off x="4502120" y="5360926"/>
            <a:ext cx="3187760"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967731-7D6C-1347-87CB-B667D0FA6C80}"/>
              </a:ext>
            </a:extLst>
          </p:cNvPr>
          <p:cNvCxnSpPr>
            <a:cxnSpLocks/>
          </p:cNvCxnSpPr>
          <p:nvPr/>
        </p:nvCxnSpPr>
        <p:spPr>
          <a:xfrm>
            <a:off x="4502120" y="4584552"/>
            <a:ext cx="3187760" cy="0"/>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23" name="Picture 8" descr="media.istockphoto.com/photos/abstract-blue-ligh...">
            <a:extLst>
              <a:ext uri="{FF2B5EF4-FFF2-40B4-BE49-F238E27FC236}">
                <a16:creationId xmlns:a16="http://schemas.microsoft.com/office/drawing/2014/main" id="{D96F5E02-D529-4770-B4B6-AF7D6FD0C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7" b="9332"/>
          <a:stretch/>
        </p:blipFill>
        <p:spPr bwMode="auto">
          <a:xfrm>
            <a:off x="4247804" y="1847850"/>
            <a:ext cx="3873730" cy="1981457"/>
          </a:xfrm>
          <a:prstGeom prst="roundRect">
            <a:avLst>
              <a:gd name="adj" fmla="val 2440"/>
            </a:avLst>
          </a:prstGeom>
          <a:solidFill>
            <a:srgbClr val="FFFFFF">
              <a:shade val="85000"/>
            </a:srgbClr>
          </a:solidFill>
          <a:ln>
            <a:solidFill>
              <a:schemeClr val="accent2"/>
            </a:solidFill>
          </a:ln>
          <a:effectLst>
            <a:glow rad="203200">
              <a:schemeClr val="accent1">
                <a:alpha val="40000"/>
              </a:schemeClr>
            </a:glow>
          </a:effectLst>
        </p:spPr>
      </p:pic>
    </p:spTree>
    <p:extLst>
      <p:ext uri="{BB962C8B-B14F-4D97-AF65-F5344CB8AC3E}">
        <p14:creationId xmlns:p14="http://schemas.microsoft.com/office/powerpoint/2010/main" val="2195051007"/>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Shape 77">
            <a:extLst>
              <a:ext uri="{FF2B5EF4-FFF2-40B4-BE49-F238E27FC236}">
                <a16:creationId xmlns:a16="http://schemas.microsoft.com/office/drawing/2014/main" id="{661066CA-7F4A-428A-A39F-338E2CCDC057}"/>
              </a:ext>
            </a:extLst>
          </p:cNvPr>
          <p:cNvSpPr/>
          <p:nvPr/>
        </p:nvSpPr>
        <p:spPr>
          <a:xfrm>
            <a:off x="683687" y="4263685"/>
            <a:ext cx="10821145" cy="939772"/>
          </a:xfrm>
          <a:custGeom>
            <a:avLst/>
            <a:gdLst>
              <a:gd name="connsiteX0" fmla="*/ 1348313 w 10821145"/>
              <a:gd name="connsiteY0" fmla="*/ 0 h 939772"/>
              <a:gd name="connsiteX1" fmla="*/ 1691213 w 10821145"/>
              <a:gd name="connsiteY1" fmla="*/ 0 h 939772"/>
              <a:gd name="connsiteX2" fmla="*/ 1691213 w 10821145"/>
              <a:gd name="connsiteY2" fmla="*/ 375059 h 939772"/>
              <a:gd name="connsiteX3" fmla="*/ 10821145 w 10821145"/>
              <a:gd name="connsiteY3" fmla="*/ 375059 h 939772"/>
              <a:gd name="connsiteX4" fmla="*/ 10821145 w 10821145"/>
              <a:gd name="connsiteY4" fmla="*/ 939772 h 939772"/>
              <a:gd name="connsiteX5" fmla="*/ 0 w 10821145"/>
              <a:gd name="connsiteY5" fmla="*/ 939772 h 939772"/>
              <a:gd name="connsiteX6" fmla="*/ 0 w 10821145"/>
              <a:gd name="connsiteY6" fmla="*/ 375059 h 939772"/>
              <a:gd name="connsiteX7" fmla="*/ 1348313 w 10821145"/>
              <a:gd name="connsiteY7" fmla="*/ 375059 h 93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1145" h="939772">
                <a:moveTo>
                  <a:pt x="1348313" y="0"/>
                </a:moveTo>
                <a:lnTo>
                  <a:pt x="1691213" y="0"/>
                </a:lnTo>
                <a:lnTo>
                  <a:pt x="1691213" y="375059"/>
                </a:lnTo>
                <a:lnTo>
                  <a:pt x="10821145" y="375059"/>
                </a:lnTo>
                <a:lnTo>
                  <a:pt x="10821145" y="939772"/>
                </a:lnTo>
                <a:lnTo>
                  <a:pt x="0" y="939772"/>
                </a:lnTo>
                <a:lnTo>
                  <a:pt x="0" y="375059"/>
                </a:lnTo>
                <a:lnTo>
                  <a:pt x="1348313" y="375059"/>
                </a:lnTo>
                <a:close/>
              </a:path>
            </a:pathLst>
          </a:custGeom>
          <a:solidFill>
            <a:schemeClr val="accent1">
              <a:lumMod val="60000"/>
              <a:lumOff val="40000"/>
            </a:schemeClr>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549BF3C-A649-4C96-B7BF-09F32D92D8B5}"/>
              </a:ext>
            </a:extLst>
          </p:cNvPr>
          <p:cNvGrpSpPr/>
          <p:nvPr/>
        </p:nvGrpSpPr>
        <p:grpSpPr>
          <a:xfrm>
            <a:off x="683686" y="5154697"/>
            <a:ext cx="10821145" cy="1307909"/>
            <a:chOff x="689971" y="5353485"/>
            <a:chExt cx="10821145" cy="1118156"/>
          </a:xfrm>
        </p:grpSpPr>
        <p:sp>
          <p:nvSpPr>
            <p:cNvPr id="75" name="Rectangle 74">
              <a:extLst>
                <a:ext uri="{FF2B5EF4-FFF2-40B4-BE49-F238E27FC236}">
                  <a16:creationId xmlns:a16="http://schemas.microsoft.com/office/drawing/2014/main" id="{EA5CF34F-A77E-419B-9965-6DE11D856AE0}"/>
                </a:ext>
              </a:extLst>
            </p:cNvPr>
            <p:cNvSpPr/>
            <p:nvPr/>
          </p:nvSpPr>
          <p:spPr>
            <a:xfrm>
              <a:off x="689971" y="5353990"/>
              <a:ext cx="10821145" cy="1117651"/>
            </a:xfrm>
            <a:prstGeom prst="rect">
              <a:avLst/>
            </a:prstGeom>
            <a:solidFill>
              <a:srgbClr val="052F59"/>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endParaRPr lang="en-US" sz="1200" b="1" dirty="0">
                <a:solidFill>
                  <a:srgbClr val="FFFFFF"/>
                </a:solidFill>
              </a:endParaRPr>
            </a:p>
          </p:txBody>
        </p:sp>
        <p:sp>
          <p:nvSpPr>
            <p:cNvPr id="80" name="Rectangle: Rounded Corners 61">
              <a:extLst>
                <a:ext uri="{FF2B5EF4-FFF2-40B4-BE49-F238E27FC236}">
                  <a16:creationId xmlns:a16="http://schemas.microsoft.com/office/drawing/2014/main" id="{3B0FC369-24F0-45D4-AFE8-F96115ED2152}"/>
                </a:ext>
              </a:extLst>
            </p:cNvPr>
            <p:cNvSpPr/>
            <p:nvPr/>
          </p:nvSpPr>
          <p:spPr>
            <a:xfrm>
              <a:off x="713618" y="5358775"/>
              <a:ext cx="1484078" cy="569505"/>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Virtual machines</a:t>
              </a:r>
              <a:endParaRPr lang="en-US" sz="1400" dirty="0">
                <a:solidFill>
                  <a:srgbClr val="FFFFFF"/>
                </a:solidFill>
              </a:endParaRPr>
            </a:p>
          </p:txBody>
        </p:sp>
        <p:sp>
          <p:nvSpPr>
            <p:cNvPr id="81" name="Rectangle: Rounded Corners 61">
              <a:extLst>
                <a:ext uri="{FF2B5EF4-FFF2-40B4-BE49-F238E27FC236}">
                  <a16:creationId xmlns:a16="http://schemas.microsoft.com/office/drawing/2014/main" id="{6109E43E-0E40-4954-8BA2-2442220B97BC}"/>
                </a:ext>
              </a:extLst>
            </p:cNvPr>
            <p:cNvSpPr/>
            <p:nvPr/>
          </p:nvSpPr>
          <p:spPr>
            <a:xfrm>
              <a:off x="2104534" y="5358776"/>
              <a:ext cx="1471511" cy="564716"/>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Containers</a:t>
              </a:r>
              <a:endParaRPr lang="en-US" sz="1400" dirty="0">
                <a:solidFill>
                  <a:srgbClr val="FFFFFF"/>
                </a:solidFill>
              </a:endParaRPr>
            </a:p>
          </p:txBody>
        </p:sp>
        <p:sp>
          <p:nvSpPr>
            <p:cNvPr id="82" name="Rectangle: Rounded Corners 61">
              <a:extLst>
                <a:ext uri="{FF2B5EF4-FFF2-40B4-BE49-F238E27FC236}">
                  <a16:creationId xmlns:a16="http://schemas.microsoft.com/office/drawing/2014/main" id="{159DAFD5-B63C-4CEE-AEA9-9CF0EA19F2FB}"/>
                </a:ext>
              </a:extLst>
            </p:cNvPr>
            <p:cNvSpPr/>
            <p:nvPr/>
          </p:nvSpPr>
          <p:spPr>
            <a:xfrm>
              <a:off x="3442968" y="5353990"/>
              <a:ext cx="1144581" cy="569502"/>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Serverless</a:t>
              </a:r>
              <a:endParaRPr lang="en-US" sz="1400" dirty="0">
                <a:solidFill>
                  <a:srgbClr val="FFFFFF"/>
                </a:solidFill>
              </a:endParaRPr>
            </a:p>
          </p:txBody>
        </p:sp>
        <p:sp>
          <p:nvSpPr>
            <p:cNvPr id="83" name="Rectangle: Rounded Corners 61">
              <a:extLst>
                <a:ext uri="{FF2B5EF4-FFF2-40B4-BE49-F238E27FC236}">
                  <a16:creationId xmlns:a16="http://schemas.microsoft.com/office/drawing/2014/main" id="{CDA37C94-2F54-4DED-BB82-FE5871CF2393}"/>
                </a:ext>
              </a:extLst>
            </p:cNvPr>
            <p:cNvSpPr/>
            <p:nvPr/>
          </p:nvSpPr>
          <p:spPr>
            <a:xfrm>
              <a:off x="4525456" y="5384800"/>
              <a:ext cx="1144581" cy="525469"/>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Storage</a:t>
              </a:r>
              <a:endParaRPr lang="en-US" sz="1400" dirty="0">
                <a:solidFill>
                  <a:srgbClr val="FFFFFF"/>
                </a:solidFill>
              </a:endParaRPr>
            </a:p>
          </p:txBody>
        </p:sp>
        <p:sp>
          <p:nvSpPr>
            <p:cNvPr id="84" name="Rectangle: Rounded Corners 61">
              <a:extLst>
                <a:ext uri="{FF2B5EF4-FFF2-40B4-BE49-F238E27FC236}">
                  <a16:creationId xmlns:a16="http://schemas.microsoft.com/office/drawing/2014/main" id="{57C7267C-9A5D-4442-A893-A77650BE3ECA}"/>
                </a:ext>
              </a:extLst>
            </p:cNvPr>
            <p:cNvSpPr/>
            <p:nvPr/>
          </p:nvSpPr>
          <p:spPr>
            <a:xfrm>
              <a:off x="5638168" y="5366250"/>
              <a:ext cx="1471511" cy="558051"/>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Virtual Network</a:t>
              </a:r>
              <a:endParaRPr lang="en-US" sz="1400" dirty="0">
                <a:solidFill>
                  <a:srgbClr val="FFFFFF"/>
                </a:solidFill>
              </a:endParaRPr>
            </a:p>
          </p:txBody>
        </p:sp>
        <p:sp>
          <p:nvSpPr>
            <p:cNvPr id="85" name="Rectangle: Rounded Corners 61">
              <a:extLst>
                <a:ext uri="{FF2B5EF4-FFF2-40B4-BE49-F238E27FC236}">
                  <a16:creationId xmlns:a16="http://schemas.microsoft.com/office/drawing/2014/main" id="{57961ACC-40EC-48A4-BAC2-E287DD2F4037}"/>
                </a:ext>
              </a:extLst>
            </p:cNvPr>
            <p:cNvSpPr/>
            <p:nvPr/>
          </p:nvSpPr>
          <p:spPr>
            <a:xfrm>
              <a:off x="7097887" y="5363914"/>
              <a:ext cx="884141" cy="583870"/>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IAM</a:t>
              </a:r>
              <a:endParaRPr lang="en-US" sz="1400" dirty="0">
                <a:solidFill>
                  <a:srgbClr val="FFFFFF"/>
                </a:solidFill>
              </a:endParaRPr>
            </a:p>
          </p:txBody>
        </p:sp>
        <p:sp>
          <p:nvSpPr>
            <p:cNvPr id="89" name="Rectangle: Rounded Corners 61">
              <a:extLst>
                <a:ext uri="{FF2B5EF4-FFF2-40B4-BE49-F238E27FC236}">
                  <a16:creationId xmlns:a16="http://schemas.microsoft.com/office/drawing/2014/main" id="{EB9AF68F-04A7-4EBE-B83B-7AFEEBA31206}"/>
                </a:ext>
              </a:extLst>
            </p:cNvPr>
            <p:cNvSpPr/>
            <p:nvPr/>
          </p:nvSpPr>
          <p:spPr>
            <a:xfrm>
              <a:off x="7856510" y="5372814"/>
              <a:ext cx="2046206" cy="569505"/>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Infrastructure as Code</a:t>
              </a:r>
              <a:endParaRPr lang="en-US" sz="1400" dirty="0">
                <a:solidFill>
                  <a:srgbClr val="FFFFFF"/>
                </a:solidFill>
              </a:endParaRPr>
            </a:p>
          </p:txBody>
        </p:sp>
        <p:sp>
          <p:nvSpPr>
            <p:cNvPr id="92" name="Rectangle: Rounded Corners 61">
              <a:extLst>
                <a:ext uri="{FF2B5EF4-FFF2-40B4-BE49-F238E27FC236}">
                  <a16:creationId xmlns:a16="http://schemas.microsoft.com/office/drawing/2014/main" id="{FD558D72-2A19-4D45-AEA3-40EDECB0DAA1}"/>
                </a:ext>
              </a:extLst>
            </p:cNvPr>
            <p:cNvSpPr/>
            <p:nvPr/>
          </p:nvSpPr>
          <p:spPr>
            <a:xfrm>
              <a:off x="9826172" y="5353485"/>
              <a:ext cx="1684944" cy="589161"/>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Spend Monitoring</a:t>
              </a:r>
              <a:endParaRPr lang="en-US" sz="1400" dirty="0">
                <a:solidFill>
                  <a:srgbClr val="FFFFFF"/>
                </a:solidFill>
              </a:endParaRPr>
            </a:p>
          </p:txBody>
        </p:sp>
        <p:cxnSp>
          <p:nvCxnSpPr>
            <p:cNvPr id="95" name="Straight Connector 94">
              <a:extLst>
                <a:ext uri="{FF2B5EF4-FFF2-40B4-BE49-F238E27FC236}">
                  <a16:creationId xmlns:a16="http://schemas.microsoft.com/office/drawing/2014/main" id="{6F1BD89B-3567-4D81-88BB-03877D5F1557}"/>
                </a:ext>
              </a:extLst>
            </p:cNvPr>
            <p:cNvCxnSpPr>
              <a:cxnSpLocks/>
            </p:cNvCxnSpPr>
            <p:nvPr/>
          </p:nvCxnSpPr>
          <p:spPr>
            <a:xfrm>
              <a:off x="2257541"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C18386C-5321-4493-950A-FAF8E7A0ABBD}"/>
                </a:ext>
              </a:extLst>
            </p:cNvPr>
            <p:cNvCxnSpPr>
              <a:cxnSpLocks/>
            </p:cNvCxnSpPr>
            <p:nvPr/>
          </p:nvCxnSpPr>
          <p:spPr>
            <a:xfrm>
              <a:off x="3442968"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05B34C6-AD5E-4BD7-B0A9-CBE0BA7019DC}"/>
                </a:ext>
              </a:extLst>
            </p:cNvPr>
            <p:cNvCxnSpPr>
              <a:cxnSpLocks/>
            </p:cNvCxnSpPr>
            <p:nvPr/>
          </p:nvCxnSpPr>
          <p:spPr>
            <a:xfrm>
              <a:off x="4587549"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67219E5-1DB3-4F85-800F-9B8B92AB226D}"/>
                </a:ext>
              </a:extLst>
            </p:cNvPr>
            <p:cNvCxnSpPr>
              <a:cxnSpLocks/>
            </p:cNvCxnSpPr>
            <p:nvPr/>
          </p:nvCxnSpPr>
          <p:spPr>
            <a:xfrm>
              <a:off x="5603236"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121F5D7-F396-4AEB-AE45-F8FB3A7413C5}"/>
                </a:ext>
              </a:extLst>
            </p:cNvPr>
            <p:cNvCxnSpPr>
              <a:cxnSpLocks/>
            </p:cNvCxnSpPr>
            <p:nvPr/>
          </p:nvCxnSpPr>
          <p:spPr>
            <a:xfrm>
              <a:off x="7161747"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84F9B4B-30C9-4382-AECE-8D93386AA235}"/>
                </a:ext>
              </a:extLst>
            </p:cNvPr>
            <p:cNvCxnSpPr>
              <a:cxnSpLocks/>
            </p:cNvCxnSpPr>
            <p:nvPr/>
          </p:nvCxnSpPr>
          <p:spPr>
            <a:xfrm>
              <a:off x="7857778"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7AEA36-0084-4F58-A3A5-411A8ABDEF0A}"/>
                </a:ext>
              </a:extLst>
            </p:cNvPr>
            <p:cNvCxnSpPr>
              <a:cxnSpLocks/>
            </p:cNvCxnSpPr>
            <p:nvPr/>
          </p:nvCxnSpPr>
          <p:spPr>
            <a:xfrm>
              <a:off x="9831469" y="5486623"/>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grpSp>
      <p:sp>
        <p:nvSpPr>
          <p:cNvPr id="69" name="Rectangle: Rounded Corners 68">
            <a:extLst>
              <a:ext uri="{FF2B5EF4-FFF2-40B4-BE49-F238E27FC236}">
                <a16:creationId xmlns:a16="http://schemas.microsoft.com/office/drawing/2014/main" id="{39D5E153-24D1-4F5D-AAFC-17B2AE593EF3}"/>
              </a:ext>
            </a:extLst>
          </p:cNvPr>
          <p:cNvSpPr/>
          <p:nvPr/>
        </p:nvSpPr>
        <p:spPr>
          <a:xfrm>
            <a:off x="801189" y="5804479"/>
            <a:ext cx="10589621" cy="511122"/>
          </a:xfrm>
          <a:prstGeom prst="roundRect">
            <a:avLst>
              <a:gd name="adj" fmla="val 5174"/>
            </a:avLst>
          </a:prstGeom>
          <a:solidFill>
            <a:srgbClr val="FFFFFF"/>
          </a:solidFill>
          <a:ln w="1270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2EE8376-98AF-4E23-8F4C-B534C921C665}"/>
              </a:ext>
            </a:extLst>
          </p:cNvPr>
          <p:cNvSpPr/>
          <p:nvPr/>
        </p:nvSpPr>
        <p:spPr>
          <a:xfrm>
            <a:off x="683688" y="2706385"/>
            <a:ext cx="3104175" cy="167475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112" name="Rectangle 111">
            <a:extLst>
              <a:ext uri="{FF2B5EF4-FFF2-40B4-BE49-F238E27FC236}">
                <a16:creationId xmlns:a16="http://schemas.microsoft.com/office/drawing/2014/main" id="{644B7A3A-C587-4634-9AB8-91D65A41DA2F}"/>
              </a:ext>
            </a:extLst>
          </p:cNvPr>
          <p:cNvSpPr/>
          <p:nvPr/>
        </p:nvSpPr>
        <p:spPr>
          <a:xfrm>
            <a:off x="687166" y="2865518"/>
            <a:ext cx="3104175" cy="1515621"/>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68" name="Freeform: Shape 67">
            <a:extLst>
              <a:ext uri="{FF2B5EF4-FFF2-40B4-BE49-F238E27FC236}">
                <a16:creationId xmlns:a16="http://schemas.microsoft.com/office/drawing/2014/main" id="{E5BA39A4-2C23-4DCC-8996-7DC498A7B813}"/>
              </a:ext>
            </a:extLst>
          </p:cNvPr>
          <p:cNvSpPr/>
          <p:nvPr/>
        </p:nvSpPr>
        <p:spPr>
          <a:xfrm>
            <a:off x="687167"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14" name="Rounded Rectangle 14">
            <a:extLst>
              <a:ext uri="{FF2B5EF4-FFF2-40B4-BE49-F238E27FC236}">
                <a16:creationId xmlns:a16="http://schemas.microsoft.com/office/drawing/2014/main" id="{46A73726-E332-4B63-84C9-9F2BC8DCC7E7}"/>
              </a:ext>
            </a:extLst>
          </p:cNvPr>
          <p:cNvSpPr/>
          <p:nvPr/>
        </p:nvSpPr>
        <p:spPr>
          <a:xfrm>
            <a:off x="687167" y="3128978"/>
            <a:ext cx="3084687" cy="1169597"/>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Sophos Cloud Optix</a:t>
            </a:r>
          </a:p>
          <a:p>
            <a:pPr lvl="0" algn="ctr" defTabSz="487650">
              <a:defRPr/>
            </a:pPr>
            <a:r>
              <a:rPr lang="en-GB" sz="1600" dirty="0">
                <a:solidFill>
                  <a:schemeClr val="bg1"/>
                </a:solidFill>
              </a:rPr>
              <a:t>Discover cloud resources and  identify weaknesses in configuration</a:t>
            </a:r>
            <a:endParaRPr lang="en-US" sz="1600" dirty="0">
              <a:solidFill>
                <a:schemeClr val="bg1"/>
              </a:solidFill>
            </a:endParaRPr>
          </a:p>
        </p:txBody>
      </p:sp>
      <p:sp>
        <p:nvSpPr>
          <p:cNvPr id="46" name="Rounded Rectangle 14">
            <a:extLst>
              <a:ext uri="{FF2B5EF4-FFF2-40B4-BE49-F238E27FC236}">
                <a16:creationId xmlns:a16="http://schemas.microsoft.com/office/drawing/2014/main" id="{FD45327C-DAE8-407E-805F-BAB3A4BD4E06}"/>
              </a:ext>
            </a:extLst>
          </p:cNvPr>
          <p:cNvSpPr/>
          <p:nvPr/>
        </p:nvSpPr>
        <p:spPr>
          <a:xfrm>
            <a:off x="1635632" y="1901968"/>
            <a:ext cx="2155709" cy="1144446"/>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2000"/>
              </a:lnSpc>
              <a:defRPr/>
            </a:pPr>
            <a:r>
              <a:rPr lang="en-GB" sz="2000" cap="all" dirty="0">
                <a:solidFill>
                  <a:schemeClr val="bg1"/>
                </a:solidFill>
              </a:rPr>
              <a:t>CLOUD SECURITY </a:t>
            </a:r>
            <a:br>
              <a:rPr lang="en-GB" sz="2000" cap="all" dirty="0">
                <a:solidFill>
                  <a:schemeClr val="bg1"/>
                </a:solidFill>
              </a:rPr>
            </a:br>
            <a:r>
              <a:rPr lang="en-GB" sz="2000" cap="all" dirty="0">
                <a:solidFill>
                  <a:schemeClr val="bg1"/>
                </a:solidFill>
              </a:rPr>
              <a:t>POSTURE </a:t>
            </a:r>
            <a:br>
              <a:rPr lang="en-GB" sz="2000" cap="all" dirty="0">
                <a:solidFill>
                  <a:schemeClr val="bg1"/>
                </a:solidFill>
              </a:rPr>
            </a:br>
            <a:r>
              <a:rPr lang="en-GB" sz="2000" cap="all" dirty="0">
                <a:solidFill>
                  <a:schemeClr val="bg1"/>
                </a:solidFill>
              </a:rPr>
              <a:t>MANAGEMENT</a:t>
            </a:r>
            <a:endParaRPr lang="en-US" sz="2000" cap="all" dirty="0">
              <a:solidFill>
                <a:schemeClr val="bg1"/>
              </a:solidFill>
            </a:endParaRPr>
          </a:p>
        </p:txBody>
      </p:sp>
      <p:pic>
        <p:nvPicPr>
          <p:cNvPr id="63" name="Picture 62" descr="Icon&#10;&#10;Description automatically generated">
            <a:extLst>
              <a:ext uri="{FF2B5EF4-FFF2-40B4-BE49-F238E27FC236}">
                <a16:creationId xmlns:a16="http://schemas.microsoft.com/office/drawing/2014/main" id="{6ABDB436-3C0F-4D16-B415-E4F27016C2C7}"/>
              </a:ext>
            </a:extLst>
          </p:cNvPr>
          <p:cNvPicPr>
            <a:picLocks noChangeAspect="1"/>
          </p:cNvPicPr>
          <p:nvPr/>
        </p:nvPicPr>
        <p:blipFill>
          <a:blip r:embed="rId4"/>
          <a:stretch>
            <a:fillRect/>
          </a:stretch>
        </p:blipFill>
        <p:spPr>
          <a:xfrm>
            <a:off x="952464" y="2124863"/>
            <a:ext cx="581522" cy="581522"/>
          </a:xfrm>
          <a:prstGeom prst="rect">
            <a:avLst/>
          </a:prstGeom>
          <a:effectLst/>
        </p:spPr>
      </p:pic>
      <p:sp>
        <p:nvSpPr>
          <p:cNvPr id="2" name="Title 1">
            <a:extLst>
              <a:ext uri="{FF2B5EF4-FFF2-40B4-BE49-F238E27FC236}">
                <a16:creationId xmlns:a16="http://schemas.microsoft.com/office/drawing/2014/main" id="{95A8C828-E3FF-4E40-B2A0-8D0AC7D838DA}"/>
              </a:ext>
            </a:extLst>
          </p:cNvPr>
          <p:cNvSpPr>
            <a:spLocks noGrp="1"/>
          </p:cNvSpPr>
          <p:nvPr>
            <p:ph type="title"/>
          </p:nvPr>
        </p:nvSpPr>
        <p:spPr/>
        <p:txBody>
          <a:bodyPr>
            <a:normAutofit/>
          </a:bodyPr>
          <a:lstStyle/>
          <a:p>
            <a:r>
              <a:rPr lang="en-US" dirty="0"/>
              <a:t>Successful, Secure and Scalable Cloud Transformations</a:t>
            </a:r>
            <a:endParaRPr lang="en-US" dirty="0">
              <a:solidFill>
                <a:srgbClr val="FF0000"/>
              </a:solidFill>
            </a:endParaRPr>
          </a:p>
        </p:txBody>
      </p:sp>
      <p:sp>
        <p:nvSpPr>
          <p:cNvPr id="7" name="Content Placeholder 6">
            <a:extLst>
              <a:ext uri="{FF2B5EF4-FFF2-40B4-BE49-F238E27FC236}">
                <a16:creationId xmlns:a16="http://schemas.microsoft.com/office/drawing/2014/main" id="{2E0D2DBE-76F8-469B-BECB-6381A105581A}"/>
              </a:ext>
            </a:extLst>
          </p:cNvPr>
          <p:cNvSpPr>
            <a:spLocks noGrp="1"/>
          </p:cNvSpPr>
          <p:nvPr>
            <p:ph sz="quarter" idx="13"/>
          </p:nvPr>
        </p:nvSpPr>
        <p:spPr>
          <a:xfrm>
            <a:off x="420687" y="997763"/>
            <a:ext cx="10050407" cy="456515"/>
          </a:xfrm>
        </p:spPr>
        <p:txBody>
          <a:bodyPr/>
          <a:lstStyle/>
          <a:p>
            <a:r>
              <a:rPr lang="en-GB" dirty="0"/>
              <a:t>Comprehensive approach to increase security speed and agility</a:t>
            </a:r>
            <a:endParaRPr lang="en-US" dirty="0"/>
          </a:p>
        </p:txBody>
      </p:sp>
      <p:sp>
        <p:nvSpPr>
          <p:cNvPr id="8" name="Rectangle 7">
            <a:extLst>
              <a:ext uri="{FF2B5EF4-FFF2-40B4-BE49-F238E27FC236}">
                <a16:creationId xmlns:a16="http://schemas.microsoft.com/office/drawing/2014/main" id="{032919C7-3B2D-46B7-BAD8-03AF37C711FF}"/>
              </a:ext>
            </a:extLst>
          </p:cNvPr>
          <p:cNvSpPr/>
          <p:nvPr/>
        </p:nvSpPr>
        <p:spPr>
          <a:xfrm>
            <a:off x="689971" y="1901968"/>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Rounded Corners 61">
            <a:extLst>
              <a:ext uri="{FF2B5EF4-FFF2-40B4-BE49-F238E27FC236}">
                <a16:creationId xmlns:a16="http://schemas.microsoft.com/office/drawing/2014/main" id="{F0539999-9A01-4852-B07C-CA11673CF49C}"/>
              </a:ext>
            </a:extLst>
          </p:cNvPr>
          <p:cNvSpPr/>
          <p:nvPr/>
        </p:nvSpPr>
        <p:spPr>
          <a:xfrm>
            <a:off x="677403" y="4662090"/>
            <a:ext cx="10833713" cy="583870"/>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72000" anchor="ctr"/>
          <a:lstStyle/>
          <a:p>
            <a:pPr algn="ctr">
              <a:lnSpc>
                <a:spcPts val="1800"/>
              </a:lnSpc>
            </a:pPr>
            <a:r>
              <a:rPr lang="en-US" b="1" dirty="0">
                <a:solidFill>
                  <a:srgbClr val="FFFFFF"/>
                </a:solidFill>
              </a:rPr>
              <a:t>Agentless SaaS services for single and multiple cloud environments</a:t>
            </a:r>
          </a:p>
        </p:txBody>
      </p:sp>
      <p:sp>
        <p:nvSpPr>
          <p:cNvPr id="47" name="TextBox 46">
            <a:extLst>
              <a:ext uri="{FF2B5EF4-FFF2-40B4-BE49-F238E27FC236}">
                <a16:creationId xmlns:a16="http://schemas.microsoft.com/office/drawing/2014/main" id="{95AFC29E-B795-4D26-ABFF-EF51C22282A4}"/>
              </a:ext>
            </a:extLst>
          </p:cNvPr>
          <p:cNvSpPr txBox="1"/>
          <p:nvPr/>
        </p:nvSpPr>
        <p:spPr>
          <a:xfrm>
            <a:off x="1420394" y="5877405"/>
            <a:ext cx="848220" cy="376450"/>
          </a:xfrm>
          <a:prstGeom prst="rect">
            <a:avLst/>
          </a:prstGeom>
          <a:noFill/>
        </p:spPr>
        <p:txBody>
          <a:bodyPr wrap="square" rtlCol="0" anchor="ctr">
            <a:spAutoFit/>
          </a:bodyPr>
          <a:lstStyle/>
          <a:p>
            <a:pPr>
              <a:lnSpc>
                <a:spcPts val="1100"/>
              </a:lnSpc>
            </a:pPr>
            <a:r>
              <a:rPr lang="en-US" sz="1100" dirty="0">
                <a:solidFill>
                  <a:schemeClr val="tx2"/>
                </a:solidFill>
              </a:rPr>
              <a:t>Amazon </a:t>
            </a:r>
            <a:br>
              <a:rPr lang="en-US" sz="1100" dirty="0">
                <a:solidFill>
                  <a:schemeClr val="tx2"/>
                </a:solidFill>
              </a:rPr>
            </a:br>
            <a:r>
              <a:rPr lang="en-US" sz="1100" dirty="0">
                <a:solidFill>
                  <a:schemeClr val="tx2"/>
                </a:solidFill>
              </a:rPr>
              <a:t>GuardDuty</a:t>
            </a:r>
          </a:p>
        </p:txBody>
      </p:sp>
      <p:pic>
        <p:nvPicPr>
          <p:cNvPr id="54" name="Graphic 19">
            <a:extLst>
              <a:ext uri="{FF2B5EF4-FFF2-40B4-BE49-F238E27FC236}">
                <a16:creationId xmlns:a16="http://schemas.microsoft.com/office/drawing/2014/main" id="{DAA4D105-1F6B-44C4-AF03-E6CD8F1BA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835" y="5878353"/>
            <a:ext cx="375457" cy="37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AFEAFBFF-DBCC-4C8E-AA69-A8E946B3ADD3}"/>
              </a:ext>
            </a:extLst>
          </p:cNvPr>
          <p:cNvSpPr txBox="1"/>
          <p:nvPr/>
        </p:nvSpPr>
        <p:spPr>
          <a:xfrm>
            <a:off x="2713376" y="5877360"/>
            <a:ext cx="878005" cy="376450"/>
          </a:xfrm>
          <a:prstGeom prst="rect">
            <a:avLst/>
          </a:prstGeom>
          <a:noFill/>
        </p:spPr>
        <p:txBody>
          <a:bodyPr wrap="square" rtlCol="0" anchor="ctr">
            <a:spAutoFit/>
          </a:bodyPr>
          <a:lstStyle/>
          <a:p>
            <a:pPr>
              <a:lnSpc>
                <a:spcPts val="1100"/>
              </a:lnSpc>
            </a:pPr>
            <a:r>
              <a:rPr lang="en-US" sz="1100" dirty="0">
                <a:solidFill>
                  <a:schemeClr val="tx2"/>
                </a:solidFill>
              </a:rPr>
              <a:t>AWS </a:t>
            </a:r>
            <a:br>
              <a:rPr lang="en-US" sz="1100" dirty="0">
                <a:solidFill>
                  <a:schemeClr val="tx2"/>
                </a:solidFill>
              </a:rPr>
            </a:br>
            <a:r>
              <a:rPr lang="en-US" sz="1100" dirty="0">
                <a:solidFill>
                  <a:schemeClr val="tx2"/>
                </a:solidFill>
              </a:rPr>
              <a:t>CloudTrail</a:t>
            </a:r>
          </a:p>
        </p:txBody>
      </p:sp>
      <p:pic>
        <p:nvPicPr>
          <p:cNvPr id="56" name="Graphic 23">
            <a:extLst>
              <a:ext uri="{FF2B5EF4-FFF2-40B4-BE49-F238E27FC236}">
                <a16:creationId xmlns:a16="http://schemas.microsoft.com/office/drawing/2014/main" id="{50373772-4478-4CA3-AE80-9D65A6621B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918" y="5878353"/>
            <a:ext cx="375457" cy="37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7A0B3EE7-464F-4B07-8C87-28E3F09C8667}"/>
              </a:ext>
            </a:extLst>
          </p:cNvPr>
          <p:cNvGrpSpPr/>
          <p:nvPr/>
        </p:nvGrpSpPr>
        <p:grpSpPr>
          <a:xfrm>
            <a:off x="6227947" y="5860684"/>
            <a:ext cx="1346175" cy="378348"/>
            <a:chOff x="6215247" y="5860684"/>
            <a:chExt cx="1346175" cy="378348"/>
          </a:xfrm>
        </p:grpSpPr>
        <p:sp>
          <p:nvSpPr>
            <p:cNvPr id="49" name="TextBox 48">
              <a:extLst>
                <a:ext uri="{FF2B5EF4-FFF2-40B4-BE49-F238E27FC236}">
                  <a16:creationId xmlns:a16="http://schemas.microsoft.com/office/drawing/2014/main" id="{365E5BF5-C05A-4ED9-AF34-4E8F54BE4478}"/>
                </a:ext>
              </a:extLst>
            </p:cNvPr>
            <p:cNvSpPr txBox="1"/>
            <p:nvPr/>
          </p:nvSpPr>
          <p:spPr>
            <a:xfrm>
              <a:off x="6590098" y="5860684"/>
              <a:ext cx="971324" cy="376450"/>
            </a:xfrm>
            <a:prstGeom prst="rect">
              <a:avLst/>
            </a:prstGeom>
            <a:noFill/>
          </p:spPr>
          <p:txBody>
            <a:bodyPr wrap="square" rtlCol="0">
              <a:spAutoFit/>
            </a:bodyPr>
            <a:lstStyle/>
            <a:p>
              <a:pPr>
                <a:lnSpc>
                  <a:spcPts val="1100"/>
                </a:lnSpc>
              </a:pPr>
              <a:r>
                <a:rPr lang="en-US" sz="1100" dirty="0">
                  <a:solidFill>
                    <a:schemeClr val="tx2"/>
                  </a:solidFill>
                </a:rPr>
                <a:t>Amazon Detective</a:t>
              </a:r>
            </a:p>
          </p:txBody>
        </p:sp>
        <p:pic>
          <p:nvPicPr>
            <p:cNvPr id="57" name="Graphic 20">
              <a:extLst>
                <a:ext uri="{FF2B5EF4-FFF2-40B4-BE49-F238E27FC236}">
                  <a16:creationId xmlns:a16="http://schemas.microsoft.com/office/drawing/2014/main" id="{75650BC7-2792-4CB9-B141-A05A1811B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5247" y="5863896"/>
              <a:ext cx="375136" cy="37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TextBox 50">
            <a:extLst>
              <a:ext uri="{FF2B5EF4-FFF2-40B4-BE49-F238E27FC236}">
                <a16:creationId xmlns:a16="http://schemas.microsoft.com/office/drawing/2014/main" id="{F3BF7866-9380-477F-85F9-07CA970CFAB0}"/>
              </a:ext>
            </a:extLst>
          </p:cNvPr>
          <p:cNvSpPr txBox="1"/>
          <p:nvPr/>
        </p:nvSpPr>
        <p:spPr>
          <a:xfrm>
            <a:off x="5298077" y="5862582"/>
            <a:ext cx="1144581" cy="376450"/>
          </a:xfrm>
          <a:prstGeom prst="rect">
            <a:avLst/>
          </a:prstGeom>
          <a:noFill/>
        </p:spPr>
        <p:txBody>
          <a:bodyPr wrap="square" rtlCol="0" anchor="ctr">
            <a:spAutoFit/>
          </a:bodyPr>
          <a:lstStyle/>
          <a:p>
            <a:pPr>
              <a:lnSpc>
                <a:spcPts val="1100"/>
              </a:lnSpc>
            </a:pPr>
            <a:r>
              <a:rPr lang="en-US" sz="1100" dirty="0">
                <a:solidFill>
                  <a:schemeClr val="tx2"/>
                </a:solidFill>
              </a:rPr>
              <a:t>Amazon Inspector</a:t>
            </a:r>
          </a:p>
        </p:txBody>
      </p:sp>
      <p:pic>
        <p:nvPicPr>
          <p:cNvPr id="58" name="Graphic 21">
            <a:extLst>
              <a:ext uri="{FF2B5EF4-FFF2-40B4-BE49-F238E27FC236}">
                <a16:creationId xmlns:a16="http://schemas.microsoft.com/office/drawing/2014/main" id="{9183AE23-FD99-46AA-B38B-500317E716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3303" y="5865880"/>
            <a:ext cx="375136" cy="375136"/>
          </a:xfrm>
          <a:prstGeom prst="rect">
            <a:avLst/>
          </a:prstGeom>
          <a:gradFill>
            <a:gsLst>
              <a:gs pos="0">
                <a:srgbClr val="105499"/>
              </a:gs>
              <a:gs pos="40000">
                <a:srgbClr val="083F76"/>
              </a:gs>
              <a:gs pos="100000">
                <a:srgbClr val="001021"/>
              </a:gs>
              <a:gs pos="80000">
                <a:schemeClr val="accent6">
                  <a:lumMod val="60000"/>
                </a:schemeClr>
              </a:gs>
            </a:gsLst>
            <a:path path="circle">
              <a:fillToRect l="50000" t="50000" r="50000" b="50000"/>
            </a:path>
          </a:gradFill>
          <a:ln>
            <a:noFill/>
          </a:ln>
        </p:spPr>
      </p:pic>
      <p:grpSp>
        <p:nvGrpSpPr>
          <p:cNvPr id="18" name="Group 17">
            <a:extLst>
              <a:ext uri="{FF2B5EF4-FFF2-40B4-BE49-F238E27FC236}">
                <a16:creationId xmlns:a16="http://schemas.microsoft.com/office/drawing/2014/main" id="{8FFF993A-3F2D-4A7F-9744-B116C3F11C78}"/>
              </a:ext>
            </a:extLst>
          </p:cNvPr>
          <p:cNvGrpSpPr/>
          <p:nvPr/>
        </p:nvGrpSpPr>
        <p:grpSpPr>
          <a:xfrm>
            <a:off x="7521275" y="5864566"/>
            <a:ext cx="1665014" cy="376450"/>
            <a:chOff x="8797625" y="5864566"/>
            <a:chExt cx="1665014" cy="376450"/>
          </a:xfrm>
        </p:grpSpPr>
        <p:sp>
          <p:nvSpPr>
            <p:cNvPr id="52" name="TextBox 51">
              <a:extLst>
                <a:ext uri="{FF2B5EF4-FFF2-40B4-BE49-F238E27FC236}">
                  <a16:creationId xmlns:a16="http://schemas.microsoft.com/office/drawing/2014/main" id="{ACD32944-17F1-4F0D-89E6-26C88655C614}"/>
                </a:ext>
              </a:extLst>
            </p:cNvPr>
            <p:cNvSpPr txBox="1"/>
            <p:nvPr/>
          </p:nvSpPr>
          <p:spPr>
            <a:xfrm>
              <a:off x="9176922" y="5864566"/>
              <a:ext cx="1285717" cy="376450"/>
            </a:xfrm>
            <a:prstGeom prst="rect">
              <a:avLst/>
            </a:prstGeom>
            <a:noFill/>
          </p:spPr>
          <p:txBody>
            <a:bodyPr wrap="square" rtlCol="0" anchor="ctr">
              <a:spAutoFit/>
            </a:bodyPr>
            <a:lstStyle/>
            <a:p>
              <a:pPr>
                <a:lnSpc>
                  <a:spcPts val="1100"/>
                </a:lnSpc>
              </a:pPr>
              <a:r>
                <a:rPr lang="en-US" sz="1100" dirty="0">
                  <a:solidFill>
                    <a:schemeClr val="tx2"/>
                  </a:solidFill>
                </a:rPr>
                <a:t>IAM Access Analyzer</a:t>
              </a:r>
            </a:p>
          </p:txBody>
        </p:sp>
        <p:grpSp>
          <p:nvGrpSpPr>
            <p:cNvPr id="15" name="Group 14">
              <a:extLst>
                <a:ext uri="{FF2B5EF4-FFF2-40B4-BE49-F238E27FC236}">
                  <a16:creationId xmlns:a16="http://schemas.microsoft.com/office/drawing/2014/main" id="{D5FCFED6-169C-4E06-A4ED-D1FED0E75213}"/>
                </a:ext>
              </a:extLst>
            </p:cNvPr>
            <p:cNvGrpSpPr/>
            <p:nvPr/>
          </p:nvGrpSpPr>
          <p:grpSpPr>
            <a:xfrm>
              <a:off x="8797625" y="5864644"/>
              <a:ext cx="376845" cy="368669"/>
              <a:chOff x="9911876" y="5885558"/>
              <a:chExt cx="376845" cy="368669"/>
            </a:xfrm>
          </p:grpSpPr>
          <p:sp>
            <p:nvSpPr>
              <p:cNvPr id="44" name="Rectangle 43">
                <a:extLst>
                  <a:ext uri="{FF2B5EF4-FFF2-40B4-BE49-F238E27FC236}">
                    <a16:creationId xmlns:a16="http://schemas.microsoft.com/office/drawing/2014/main" id="{E231B634-97A2-4E2E-9FD1-EB08D9F751A8}"/>
                  </a:ext>
                </a:extLst>
              </p:cNvPr>
              <p:cNvSpPr/>
              <p:nvPr/>
            </p:nvSpPr>
            <p:spPr>
              <a:xfrm>
                <a:off x="9911876" y="5885558"/>
                <a:ext cx="376845" cy="368669"/>
              </a:xfrm>
              <a:prstGeom prst="rect">
                <a:avLst/>
              </a:prstGeom>
              <a:solidFill>
                <a:srgbClr val="00102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pic>
            <p:nvPicPr>
              <p:cNvPr id="59" name="Graphic 51">
                <a:extLst>
                  <a:ext uri="{FF2B5EF4-FFF2-40B4-BE49-F238E27FC236}">
                    <a16:creationId xmlns:a16="http://schemas.microsoft.com/office/drawing/2014/main" id="{906DFCCB-A9AE-4516-8D89-78F28409F8AD}"/>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9970787" y="5945119"/>
                <a:ext cx="259021" cy="25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 name="Group 13">
            <a:extLst>
              <a:ext uri="{FF2B5EF4-FFF2-40B4-BE49-F238E27FC236}">
                <a16:creationId xmlns:a16="http://schemas.microsoft.com/office/drawing/2014/main" id="{384D292D-91B6-47C4-82B5-31958A51755B}"/>
              </a:ext>
            </a:extLst>
          </p:cNvPr>
          <p:cNvGrpSpPr/>
          <p:nvPr/>
        </p:nvGrpSpPr>
        <p:grpSpPr>
          <a:xfrm>
            <a:off x="10136811" y="5857248"/>
            <a:ext cx="1161754" cy="376450"/>
            <a:chOff x="7034507" y="7667360"/>
            <a:chExt cx="1161754" cy="376450"/>
          </a:xfrm>
        </p:grpSpPr>
        <p:sp>
          <p:nvSpPr>
            <p:cNvPr id="91" name="TextBox 90">
              <a:extLst>
                <a:ext uri="{FF2B5EF4-FFF2-40B4-BE49-F238E27FC236}">
                  <a16:creationId xmlns:a16="http://schemas.microsoft.com/office/drawing/2014/main" id="{E5B0205D-4A22-4511-A57D-0B18BEC0E61D}"/>
                </a:ext>
              </a:extLst>
            </p:cNvPr>
            <p:cNvSpPr txBox="1"/>
            <p:nvPr/>
          </p:nvSpPr>
          <p:spPr>
            <a:xfrm>
              <a:off x="7344781" y="7667360"/>
              <a:ext cx="851480" cy="376450"/>
            </a:xfrm>
            <a:prstGeom prst="rect">
              <a:avLst/>
            </a:prstGeom>
            <a:noFill/>
          </p:spPr>
          <p:txBody>
            <a:bodyPr wrap="square" rtlCol="0" anchor="ctr">
              <a:spAutoFit/>
            </a:bodyPr>
            <a:lstStyle/>
            <a:p>
              <a:pPr>
                <a:lnSpc>
                  <a:spcPts val="1100"/>
                </a:lnSpc>
              </a:pPr>
              <a:r>
                <a:rPr lang="en-US" sz="1100" dirty="0">
                  <a:solidFill>
                    <a:schemeClr val="tx2"/>
                  </a:solidFill>
                </a:rPr>
                <a:t>Azure sentinel</a:t>
              </a:r>
            </a:p>
          </p:txBody>
        </p:sp>
        <p:pic>
          <p:nvPicPr>
            <p:cNvPr id="9" name="Picture 8" descr="Icon&#10;&#10;Description automatically generated">
              <a:extLst>
                <a:ext uri="{FF2B5EF4-FFF2-40B4-BE49-F238E27FC236}">
                  <a16:creationId xmlns:a16="http://schemas.microsoft.com/office/drawing/2014/main" id="{A191F404-6DD0-4682-94FC-46C83E383FF7}"/>
                </a:ext>
              </a:extLst>
            </p:cNvPr>
            <p:cNvPicPr>
              <a:picLocks noChangeAspect="1"/>
            </p:cNvPicPr>
            <p:nvPr/>
          </p:nvPicPr>
          <p:blipFill rotWithShape="1">
            <a:blip r:embed="rId10"/>
            <a:srcRect l="27992" r="27823"/>
            <a:stretch/>
          </p:blipFill>
          <p:spPr>
            <a:xfrm>
              <a:off x="7034507" y="7675141"/>
              <a:ext cx="310274" cy="368669"/>
            </a:xfrm>
            <a:prstGeom prst="rect">
              <a:avLst/>
            </a:prstGeom>
          </p:spPr>
        </p:pic>
      </p:grpSp>
      <p:grpSp>
        <p:nvGrpSpPr>
          <p:cNvPr id="12" name="Group 11">
            <a:extLst>
              <a:ext uri="{FF2B5EF4-FFF2-40B4-BE49-F238E27FC236}">
                <a16:creationId xmlns:a16="http://schemas.microsoft.com/office/drawing/2014/main" id="{B6A463C7-21C5-4AC9-A1AF-B7F04A90A24E}"/>
              </a:ext>
            </a:extLst>
          </p:cNvPr>
          <p:cNvGrpSpPr/>
          <p:nvPr/>
        </p:nvGrpSpPr>
        <p:grpSpPr>
          <a:xfrm>
            <a:off x="3561204" y="5877360"/>
            <a:ext cx="1341012" cy="376450"/>
            <a:chOff x="8091630" y="7667360"/>
            <a:chExt cx="1341012" cy="376450"/>
          </a:xfrm>
        </p:grpSpPr>
        <p:pic>
          <p:nvPicPr>
            <p:cNvPr id="87" name="Graphic 7">
              <a:extLst>
                <a:ext uri="{FF2B5EF4-FFF2-40B4-BE49-F238E27FC236}">
                  <a16:creationId xmlns:a16="http://schemas.microsoft.com/office/drawing/2014/main" id="{68BFB61D-FD05-426E-8E5D-B92984613F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1630" y="7675141"/>
              <a:ext cx="368669" cy="36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92">
              <a:extLst>
                <a:ext uri="{FF2B5EF4-FFF2-40B4-BE49-F238E27FC236}">
                  <a16:creationId xmlns:a16="http://schemas.microsoft.com/office/drawing/2014/main" id="{5EBE40D5-7AEA-42B4-9078-AB697983BC99}"/>
                </a:ext>
              </a:extLst>
            </p:cNvPr>
            <p:cNvSpPr txBox="1"/>
            <p:nvPr/>
          </p:nvSpPr>
          <p:spPr>
            <a:xfrm>
              <a:off x="8460299" y="7667360"/>
              <a:ext cx="972343" cy="376450"/>
            </a:xfrm>
            <a:prstGeom prst="rect">
              <a:avLst/>
            </a:prstGeom>
            <a:noFill/>
          </p:spPr>
          <p:txBody>
            <a:bodyPr wrap="square" rtlCol="0" anchor="ctr">
              <a:spAutoFit/>
            </a:bodyPr>
            <a:lstStyle/>
            <a:p>
              <a:pPr>
                <a:lnSpc>
                  <a:spcPts val="1100"/>
                </a:lnSpc>
              </a:pPr>
              <a:r>
                <a:rPr lang="en-US" sz="1100" dirty="0">
                  <a:solidFill>
                    <a:schemeClr val="tx2"/>
                  </a:solidFill>
                </a:rPr>
                <a:t>AWS Trusted Advisor</a:t>
              </a:r>
            </a:p>
          </p:txBody>
        </p:sp>
      </p:grpSp>
      <p:grpSp>
        <p:nvGrpSpPr>
          <p:cNvPr id="13" name="Group 12">
            <a:extLst>
              <a:ext uri="{FF2B5EF4-FFF2-40B4-BE49-F238E27FC236}">
                <a16:creationId xmlns:a16="http://schemas.microsoft.com/office/drawing/2014/main" id="{7498CCF4-6670-4430-AA1F-22CDE630E5B7}"/>
              </a:ext>
            </a:extLst>
          </p:cNvPr>
          <p:cNvGrpSpPr/>
          <p:nvPr/>
        </p:nvGrpSpPr>
        <p:grpSpPr>
          <a:xfrm>
            <a:off x="8948437" y="5857248"/>
            <a:ext cx="1223016" cy="376450"/>
            <a:chOff x="6840646" y="7096892"/>
            <a:chExt cx="1223016" cy="376450"/>
          </a:xfrm>
        </p:grpSpPr>
        <p:pic>
          <p:nvPicPr>
            <p:cNvPr id="11" name="Picture 10" descr="Icon&#10;&#10;Description automatically generated">
              <a:extLst>
                <a:ext uri="{FF2B5EF4-FFF2-40B4-BE49-F238E27FC236}">
                  <a16:creationId xmlns:a16="http://schemas.microsoft.com/office/drawing/2014/main" id="{27BAA676-B97C-4D32-8C0E-F272395AA7BF}"/>
                </a:ext>
              </a:extLst>
            </p:cNvPr>
            <p:cNvPicPr>
              <a:picLocks noChangeAspect="1"/>
            </p:cNvPicPr>
            <p:nvPr/>
          </p:nvPicPr>
          <p:blipFill rotWithShape="1">
            <a:blip r:embed="rId12"/>
            <a:srcRect l="9729" r="4294"/>
            <a:stretch/>
          </p:blipFill>
          <p:spPr>
            <a:xfrm>
              <a:off x="6840646" y="7100503"/>
              <a:ext cx="387721" cy="372839"/>
            </a:xfrm>
            <a:prstGeom prst="rect">
              <a:avLst/>
            </a:prstGeom>
          </p:spPr>
        </p:pic>
        <p:sp>
          <p:nvSpPr>
            <p:cNvPr id="94" name="TextBox 93">
              <a:extLst>
                <a:ext uri="{FF2B5EF4-FFF2-40B4-BE49-F238E27FC236}">
                  <a16:creationId xmlns:a16="http://schemas.microsoft.com/office/drawing/2014/main" id="{5A68C9B5-CCE3-4018-A90F-0137AB87582A}"/>
                </a:ext>
              </a:extLst>
            </p:cNvPr>
            <p:cNvSpPr txBox="1"/>
            <p:nvPr/>
          </p:nvSpPr>
          <p:spPr>
            <a:xfrm>
              <a:off x="7212182" y="7096892"/>
              <a:ext cx="851480" cy="376450"/>
            </a:xfrm>
            <a:prstGeom prst="rect">
              <a:avLst/>
            </a:prstGeom>
            <a:noFill/>
          </p:spPr>
          <p:txBody>
            <a:bodyPr wrap="square" rtlCol="0" anchor="ctr">
              <a:spAutoFit/>
            </a:bodyPr>
            <a:lstStyle/>
            <a:p>
              <a:pPr>
                <a:lnSpc>
                  <a:spcPts val="1100"/>
                </a:lnSpc>
              </a:pPr>
              <a:r>
                <a:rPr lang="en-US" sz="1100" dirty="0">
                  <a:solidFill>
                    <a:schemeClr val="tx2"/>
                  </a:solidFill>
                </a:rPr>
                <a:t>Azure Advisor</a:t>
              </a:r>
            </a:p>
          </p:txBody>
        </p:sp>
      </p:grpSp>
    </p:spTree>
    <p:custDataLst>
      <p:tags r:id="rId1"/>
    </p:custDataLst>
    <p:extLst>
      <p:ext uri="{BB962C8B-B14F-4D97-AF65-F5344CB8AC3E}">
        <p14:creationId xmlns:p14="http://schemas.microsoft.com/office/powerpoint/2010/main" val="767968479"/>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82EC9731-208A-414D-B213-234DF20CD993}"/>
              </a:ext>
            </a:extLst>
          </p:cNvPr>
          <p:cNvSpPr/>
          <p:nvPr/>
        </p:nvSpPr>
        <p:spPr>
          <a:xfrm>
            <a:off x="693112" y="4214831"/>
            <a:ext cx="10821145" cy="977414"/>
          </a:xfrm>
          <a:custGeom>
            <a:avLst/>
            <a:gdLst>
              <a:gd name="connsiteX0" fmla="*/ 5238608 w 10821145"/>
              <a:gd name="connsiteY0" fmla="*/ 0 h 977414"/>
              <a:gd name="connsiteX1" fmla="*/ 5582535 w 10821145"/>
              <a:gd name="connsiteY1" fmla="*/ 0 h 977414"/>
              <a:gd name="connsiteX2" fmla="*/ 5582535 w 10821145"/>
              <a:gd name="connsiteY2" fmla="*/ 412701 h 977414"/>
              <a:gd name="connsiteX3" fmla="*/ 10821145 w 10821145"/>
              <a:gd name="connsiteY3" fmla="*/ 412701 h 977414"/>
              <a:gd name="connsiteX4" fmla="*/ 10821145 w 10821145"/>
              <a:gd name="connsiteY4" fmla="*/ 977414 h 977414"/>
              <a:gd name="connsiteX5" fmla="*/ 0 w 10821145"/>
              <a:gd name="connsiteY5" fmla="*/ 977414 h 977414"/>
              <a:gd name="connsiteX6" fmla="*/ 0 w 10821145"/>
              <a:gd name="connsiteY6" fmla="*/ 412701 h 977414"/>
              <a:gd name="connsiteX7" fmla="*/ 5238608 w 10821145"/>
              <a:gd name="connsiteY7" fmla="*/ 412701 h 97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1145" h="977414">
                <a:moveTo>
                  <a:pt x="5238608" y="0"/>
                </a:moveTo>
                <a:lnTo>
                  <a:pt x="5582535" y="0"/>
                </a:lnTo>
                <a:lnTo>
                  <a:pt x="5582535" y="412701"/>
                </a:lnTo>
                <a:lnTo>
                  <a:pt x="10821145" y="412701"/>
                </a:lnTo>
                <a:lnTo>
                  <a:pt x="10821145" y="977414"/>
                </a:lnTo>
                <a:lnTo>
                  <a:pt x="0" y="977414"/>
                </a:lnTo>
                <a:lnTo>
                  <a:pt x="0" y="412701"/>
                </a:lnTo>
                <a:lnTo>
                  <a:pt x="5238608" y="412701"/>
                </a:lnTo>
                <a:close/>
              </a:path>
            </a:pathLst>
          </a:custGeom>
          <a:solidFill>
            <a:schemeClr val="accent1">
              <a:lumMod val="60000"/>
              <a:lumOff val="40000"/>
            </a:schemeClr>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87650">
              <a:defRPr/>
            </a:pPr>
            <a:endParaRPr lang="en-US" sz="1200" b="1" dirty="0">
              <a:solidFill>
                <a:srgbClr val="FFFFFF"/>
              </a:solidFill>
            </a:endParaRPr>
          </a:p>
        </p:txBody>
      </p:sp>
      <p:sp>
        <p:nvSpPr>
          <p:cNvPr id="67" name="Rectangle 66">
            <a:extLst>
              <a:ext uri="{FF2B5EF4-FFF2-40B4-BE49-F238E27FC236}">
                <a16:creationId xmlns:a16="http://schemas.microsoft.com/office/drawing/2014/main" id="{F2EE8376-98AF-4E23-8F4C-B534C921C665}"/>
              </a:ext>
            </a:extLst>
          </p:cNvPr>
          <p:cNvSpPr/>
          <p:nvPr/>
        </p:nvSpPr>
        <p:spPr>
          <a:xfrm>
            <a:off x="683688" y="2706385"/>
            <a:ext cx="3104175" cy="167475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105" name="Rectangle 104">
            <a:extLst>
              <a:ext uri="{FF2B5EF4-FFF2-40B4-BE49-F238E27FC236}">
                <a16:creationId xmlns:a16="http://schemas.microsoft.com/office/drawing/2014/main" id="{E7C7C9FF-6FDE-4A10-801E-B3BAD8F898ED}"/>
              </a:ext>
            </a:extLst>
          </p:cNvPr>
          <p:cNvSpPr/>
          <p:nvPr/>
        </p:nvSpPr>
        <p:spPr>
          <a:xfrm>
            <a:off x="4544006" y="2706385"/>
            <a:ext cx="3104175" cy="1674754"/>
          </a:xfrm>
          <a:prstGeom prst="rect">
            <a:avLst/>
          </a:prstGeom>
          <a:solidFill>
            <a:srgbClr val="001C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106" name="Rounded Rectangle 14">
            <a:extLst>
              <a:ext uri="{FF2B5EF4-FFF2-40B4-BE49-F238E27FC236}">
                <a16:creationId xmlns:a16="http://schemas.microsoft.com/office/drawing/2014/main" id="{EA38CAE6-4F18-4023-96E4-10DF2FA49E44}"/>
              </a:ext>
            </a:extLst>
          </p:cNvPr>
          <p:cNvSpPr/>
          <p:nvPr/>
        </p:nvSpPr>
        <p:spPr>
          <a:xfrm>
            <a:off x="4544007" y="3127696"/>
            <a:ext cx="3104174" cy="1170878"/>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Intercept X for Server</a:t>
            </a:r>
          </a:p>
          <a:p>
            <a:pPr lvl="0" algn="ctr" defTabSz="487650">
              <a:defRPr/>
            </a:pPr>
            <a:r>
              <a:rPr lang="en-US" sz="1600" dirty="0">
                <a:solidFill>
                  <a:schemeClr val="bg1"/>
                </a:solidFill>
              </a:rPr>
              <a:t>Advanced threat protection </a:t>
            </a:r>
            <a:br>
              <a:rPr lang="en-US" sz="1600" dirty="0">
                <a:solidFill>
                  <a:schemeClr val="bg1"/>
                </a:solidFill>
              </a:rPr>
            </a:br>
            <a:r>
              <a:rPr lang="en-US" sz="1600" dirty="0">
                <a:solidFill>
                  <a:schemeClr val="bg1"/>
                </a:solidFill>
              </a:rPr>
              <a:t>across endpoints, cloud </a:t>
            </a:r>
            <a:br>
              <a:rPr lang="en-US" sz="1600" dirty="0">
                <a:solidFill>
                  <a:schemeClr val="bg1"/>
                </a:solidFill>
              </a:rPr>
            </a:br>
            <a:r>
              <a:rPr lang="en-US" sz="1600" dirty="0">
                <a:solidFill>
                  <a:schemeClr val="bg1"/>
                </a:solidFill>
              </a:rPr>
              <a:t>workloads and data</a:t>
            </a:r>
          </a:p>
        </p:txBody>
      </p:sp>
      <p:sp>
        <p:nvSpPr>
          <p:cNvPr id="71" name="Freeform: Shape 70">
            <a:extLst>
              <a:ext uri="{FF2B5EF4-FFF2-40B4-BE49-F238E27FC236}">
                <a16:creationId xmlns:a16="http://schemas.microsoft.com/office/drawing/2014/main" id="{3C81ED06-543D-4F1D-B933-49669B247EA7}"/>
              </a:ext>
            </a:extLst>
          </p:cNvPr>
          <p:cNvSpPr/>
          <p:nvPr/>
        </p:nvSpPr>
        <p:spPr>
          <a:xfrm>
            <a:off x="4544006"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12" name="Rectangle 111">
            <a:extLst>
              <a:ext uri="{FF2B5EF4-FFF2-40B4-BE49-F238E27FC236}">
                <a16:creationId xmlns:a16="http://schemas.microsoft.com/office/drawing/2014/main" id="{644B7A3A-C587-4634-9AB8-91D65A41DA2F}"/>
              </a:ext>
            </a:extLst>
          </p:cNvPr>
          <p:cNvSpPr/>
          <p:nvPr/>
        </p:nvSpPr>
        <p:spPr>
          <a:xfrm>
            <a:off x="687166" y="2865518"/>
            <a:ext cx="3104175" cy="1515621"/>
          </a:xfrm>
          <a:prstGeom prst="rect">
            <a:avLst/>
          </a:prstGeom>
          <a:no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2400" b="1" dirty="0">
              <a:solidFill>
                <a:srgbClr val="FFFFFF"/>
              </a:solidFill>
            </a:endParaRPr>
          </a:p>
        </p:txBody>
      </p:sp>
      <p:sp>
        <p:nvSpPr>
          <p:cNvPr id="68" name="Freeform: Shape 67">
            <a:extLst>
              <a:ext uri="{FF2B5EF4-FFF2-40B4-BE49-F238E27FC236}">
                <a16:creationId xmlns:a16="http://schemas.microsoft.com/office/drawing/2014/main" id="{E5BA39A4-2C23-4DCC-8996-7DC498A7B813}"/>
              </a:ext>
            </a:extLst>
          </p:cNvPr>
          <p:cNvSpPr/>
          <p:nvPr/>
        </p:nvSpPr>
        <p:spPr>
          <a:xfrm>
            <a:off x="687167" y="1901968"/>
            <a:ext cx="3104175" cy="1144447"/>
          </a:xfrm>
          <a:custGeom>
            <a:avLst/>
            <a:gdLst>
              <a:gd name="connsiteX0" fmla="*/ 0 w 2707159"/>
              <a:gd name="connsiteY0" fmla="*/ 0 h 867849"/>
              <a:gd name="connsiteX1" fmla="*/ 2707159 w 2707159"/>
              <a:gd name="connsiteY1" fmla="*/ 0 h 867849"/>
              <a:gd name="connsiteX2" fmla="*/ 2707159 w 2707159"/>
              <a:gd name="connsiteY2" fmla="*/ 867849 h 867849"/>
              <a:gd name="connsiteX3" fmla="*/ 724034 w 2707159"/>
              <a:gd name="connsiteY3" fmla="*/ 867849 h 867849"/>
              <a:gd name="connsiteX4" fmla="*/ 487045 w 2707159"/>
              <a:gd name="connsiteY4" fmla="*/ 755652 h 867849"/>
              <a:gd name="connsiteX5" fmla="*/ 467731 w 2707159"/>
              <a:gd name="connsiteY5" fmla="*/ 730953 h 867849"/>
              <a:gd name="connsiteX6" fmla="*/ 448417 w 2707159"/>
              <a:gd name="connsiteY6" fmla="*/ 755652 h 867849"/>
              <a:gd name="connsiteX7" fmla="*/ 211428 w 2707159"/>
              <a:gd name="connsiteY7" fmla="*/ 867849 h 867849"/>
              <a:gd name="connsiteX8" fmla="*/ 0 w 2707159"/>
              <a:gd name="connsiteY8" fmla="*/ 867849 h 86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7159" h="867849">
                <a:moveTo>
                  <a:pt x="0" y="0"/>
                </a:moveTo>
                <a:lnTo>
                  <a:pt x="2707159" y="0"/>
                </a:lnTo>
                <a:lnTo>
                  <a:pt x="2707159" y="867849"/>
                </a:lnTo>
                <a:lnTo>
                  <a:pt x="724034" y="867849"/>
                </a:lnTo>
                <a:cubicBezTo>
                  <a:pt x="636248" y="867849"/>
                  <a:pt x="554695" y="826487"/>
                  <a:pt x="487045" y="755652"/>
                </a:cubicBezTo>
                <a:lnTo>
                  <a:pt x="467731" y="730953"/>
                </a:lnTo>
                <a:lnTo>
                  <a:pt x="448417" y="755652"/>
                </a:lnTo>
                <a:cubicBezTo>
                  <a:pt x="380767" y="826487"/>
                  <a:pt x="299214" y="867849"/>
                  <a:pt x="211428" y="867849"/>
                </a:cubicBezTo>
                <a:lnTo>
                  <a:pt x="0" y="867849"/>
                </a:lnTo>
                <a:close/>
              </a:path>
            </a:pathLst>
          </a:custGeom>
          <a:solidFill>
            <a:srgbClr val="0010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en-US" sz="2400" dirty="0">
              <a:solidFill>
                <a:srgbClr val="FFFFFF"/>
              </a:solidFill>
              <a:latin typeface="Calibri" panose="020F0502020204030204"/>
            </a:endParaRPr>
          </a:p>
        </p:txBody>
      </p:sp>
      <p:sp>
        <p:nvSpPr>
          <p:cNvPr id="114" name="Rounded Rectangle 14">
            <a:extLst>
              <a:ext uri="{FF2B5EF4-FFF2-40B4-BE49-F238E27FC236}">
                <a16:creationId xmlns:a16="http://schemas.microsoft.com/office/drawing/2014/main" id="{46A73726-E332-4B63-84C9-9F2BC8DCC7E7}"/>
              </a:ext>
            </a:extLst>
          </p:cNvPr>
          <p:cNvSpPr/>
          <p:nvPr/>
        </p:nvSpPr>
        <p:spPr>
          <a:xfrm>
            <a:off x="687167" y="3128978"/>
            <a:ext cx="3084687" cy="1169597"/>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87650">
              <a:defRPr/>
            </a:pPr>
            <a:r>
              <a:rPr lang="en-GB" sz="1600" b="1" dirty="0">
                <a:solidFill>
                  <a:schemeClr val="accent1">
                    <a:lumMod val="40000"/>
                    <a:lumOff val="60000"/>
                  </a:schemeClr>
                </a:solidFill>
              </a:rPr>
              <a:t>Sophos Cloud Optix</a:t>
            </a:r>
          </a:p>
          <a:p>
            <a:pPr lvl="0" algn="ctr" defTabSz="487650">
              <a:defRPr/>
            </a:pPr>
            <a:r>
              <a:rPr lang="en-GB" sz="1600" dirty="0">
                <a:solidFill>
                  <a:schemeClr val="bg1"/>
                </a:solidFill>
              </a:rPr>
              <a:t>Discover cloud resources and  identify weaknesses in configuration</a:t>
            </a:r>
            <a:endParaRPr lang="en-US" sz="1600" dirty="0">
              <a:solidFill>
                <a:schemeClr val="bg1"/>
              </a:solidFill>
            </a:endParaRPr>
          </a:p>
        </p:txBody>
      </p:sp>
      <p:sp>
        <p:nvSpPr>
          <p:cNvPr id="103" name="Rounded Rectangle 14">
            <a:extLst>
              <a:ext uri="{FF2B5EF4-FFF2-40B4-BE49-F238E27FC236}">
                <a16:creationId xmlns:a16="http://schemas.microsoft.com/office/drawing/2014/main" id="{3E7FA753-DD1E-45F2-B938-B3C9982B606F}"/>
              </a:ext>
            </a:extLst>
          </p:cNvPr>
          <p:cNvSpPr/>
          <p:nvPr/>
        </p:nvSpPr>
        <p:spPr>
          <a:xfrm>
            <a:off x="5495750" y="1983249"/>
            <a:ext cx="2152431" cy="1021285"/>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2000"/>
              </a:lnSpc>
              <a:defRPr/>
            </a:pPr>
            <a:r>
              <a:rPr lang="en-US" sz="2000" cap="all" dirty="0">
                <a:solidFill>
                  <a:schemeClr val="bg1"/>
                </a:solidFill>
              </a:rPr>
              <a:t>Cloud WORKLOAD </a:t>
            </a:r>
            <a:br>
              <a:rPr lang="en-US" sz="2000" cap="all" dirty="0">
                <a:solidFill>
                  <a:schemeClr val="bg1"/>
                </a:solidFill>
              </a:rPr>
            </a:br>
            <a:r>
              <a:rPr lang="en-US" sz="2000" cap="all" dirty="0">
                <a:solidFill>
                  <a:schemeClr val="bg1"/>
                </a:solidFill>
              </a:rPr>
              <a:t>PROTECTION</a:t>
            </a:r>
          </a:p>
        </p:txBody>
      </p:sp>
      <p:sp>
        <p:nvSpPr>
          <p:cNvPr id="46" name="Rounded Rectangle 14">
            <a:extLst>
              <a:ext uri="{FF2B5EF4-FFF2-40B4-BE49-F238E27FC236}">
                <a16:creationId xmlns:a16="http://schemas.microsoft.com/office/drawing/2014/main" id="{FD45327C-DAE8-407E-805F-BAB3A4BD4E06}"/>
              </a:ext>
            </a:extLst>
          </p:cNvPr>
          <p:cNvSpPr/>
          <p:nvPr/>
        </p:nvSpPr>
        <p:spPr>
          <a:xfrm>
            <a:off x="1635632" y="1901968"/>
            <a:ext cx="2155709" cy="1144446"/>
          </a:xfrm>
          <a:prstGeom prst="roundRect">
            <a:avLst>
              <a:gd name="adj" fmla="val 840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87650">
              <a:lnSpc>
                <a:spcPts val="2000"/>
              </a:lnSpc>
              <a:defRPr/>
            </a:pPr>
            <a:r>
              <a:rPr lang="en-GB" sz="2000" cap="all" dirty="0">
                <a:solidFill>
                  <a:srgbClr val="00CEF5"/>
                </a:solidFill>
              </a:rPr>
              <a:t>CLOUD SECURITY </a:t>
            </a:r>
            <a:br>
              <a:rPr lang="en-GB" sz="2000" cap="all" dirty="0">
                <a:solidFill>
                  <a:srgbClr val="00CEF5"/>
                </a:solidFill>
              </a:rPr>
            </a:br>
            <a:r>
              <a:rPr lang="en-GB" sz="2000" cap="all" dirty="0">
                <a:solidFill>
                  <a:srgbClr val="00CEF5"/>
                </a:solidFill>
              </a:rPr>
              <a:t>POSTURE </a:t>
            </a:r>
            <a:br>
              <a:rPr lang="en-GB" sz="2000" cap="all" dirty="0">
                <a:solidFill>
                  <a:srgbClr val="00CEF5"/>
                </a:solidFill>
              </a:rPr>
            </a:br>
            <a:r>
              <a:rPr lang="en-GB" sz="2000" cap="all" dirty="0">
                <a:solidFill>
                  <a:srgbClr val="00CEF5"/>
                </a:solidFill>
              </a:rPr>
              <a:t>MANAGEMENT</a:t>
            </a:r>
            <a:endParaRPr lang="en-US" sz="2000" cap="all" dirty="0">
              <a:solidFill>
                <a:srgbClr val="00CEF5"/>
              </a:solidFill>
            </a:endParaRPr>
          </a:p>
        </p:txBody>
      </p:sp>
      <p:pic>
        <p:nvPicPr>
          <p:cNvPr id="50" name="Picture 49" descr="Icon&#10;&#10;Description automatically generated">
            <a:extLst>
              <a:ext uri="{FF2B5EF4-FFF2-40B4-BE49-F238E27FC236}">
                <a16:creationId xmlns:a16="http://schemas.microsoft.com/office/drawing/2014/main" id="{7E73E484-0851-40E1-9EAF-23BD3BA19BE1}"/>
              </a:ext>
            </a:extLst>
          </p:cNvPr>
          <p:cNvPicPr>
            <a:picLocks noChangeAspect="1"/>
          </p:cNvPicPr>
          <p:nvPr/>
        </p:nvPicPr>
        <p:blipFill>
          <a:blip r:embed="rId3"/>
          <a:stretch>
            <a:fillRect/>
          </a:stretch>
        </p:blipFill>
        <p:spPr>
          <a:xfrm>
            <a:off x="4790945" y="2187603"/>
            <a:ext cx="581522" cy="581522"/>
          </a:xfrm>
          <a:prstGeom prst="rect">
            <a:avLst/>
          </a:prstGeom>
          <a:effectLst/>
        </p:spPr>
      </p:pic>
      <p:pic>
        <p:nvPicPr>
          <p:cNvPr id="63" name="Picture 62" descr="Icon&#10;&#10;Description automatically generated">
            <a:extLst>
              <a:ext uri="{FF2B5EF4-FFF2-40B4-BE49-F238E27FC236}">
                <a16:creationId xmlns:a16="http://schemas.microsoft.com/office/drawing/2014/main" id="{6ABDB436-3C0F-4D16-B415-E4F27016C2C7}"/>
              </a:ext>
            </a:extLst>
          </p:cNvPr>
          <p:cNvPicPr>
            <a:picLocks noChangeAspect="1"/>
          </p:cNvPicPr>
          <p:nvPr/>
        </p:nvPicPr>
        <p:blipFill>
          <a:blip r:embed="rId4"/>
          <a:stretch>
            <a:fillRect/>
          </a:stretch>
        </p:blipFill>
        <p:spPr>
          <a:xfrm>
            <a:off x="952464" y="2124863"/>
            <a:ext cx="581522" cy="581522"/>
          </a:xfrm>
          <a:prstGeom prst="rect">
            <a:avLst/>
          </a:prstGeom>
          <a:effectLst/>
        </p:spPr>
      </p:pic>
      <p:sp>
        <p:nvSpPr>
          <p:cNvPr id="2" name="Title 1">
            <a:extLst>
              <a:ext uri="{FF2B5EF4-FFF2-40B4-BE49-F238E27FC236}">
                <a16:creationId xmlns:a16="http://schemas.microsoft.com/office/drawing/2014/main" id="{95A8C828-E3FF-4E40-B2A0-8D0AC7D838DA}"/>
              </a:ext>
            </a:extLst>
          </p:cNvPr>
          <p:cNvSpPr>
            <a:spLocks noGrp="1"/>
          </p:cNvSpPr>
          <p:nvPr>
            <p:ph type="title"/>
          </p:nvPr>
        </p:nvSpPr>
        <p:spPr/>
        <p:txBody>
          <a:bodyPr/>
          <a:lstStyle/>
          <a:p>
            <a:r>
              <a:rPr lang="en-GB" dirty="0"/>
              <a:t>Automate Protection of Workloads and Data</a:t>
            </a:r>
            <a:endParaRPr lang="en-US" dirty="0"/>
          </a:p>
        </p:txBody>
      </p:sp>
      <p:sp>
        <p:nvSpPr>
          <p:cNvPr id="7" name="Content Placeholder 6">
            <a:extLst>
              <a:ext uri="{FF2B5EF4-FFF2-40B4-BE49-F238E27FC236}">
                <a16:creationId xmlns:a16="http://schemas.microsoft.com/office/drawing/2014/main" id="{2E0D2DBE-76F8-469B-BECB-6381A105581A}"/>
              </a:ext>
            </a:extLst>
          </p:cNvPr>
          <p:cNvSpPr>
            <a:spLocks noGrp="1"/>
          </p:cNvSpPr>
          <p:nvPr>
            <p:ph sz="quarter" idx="13"/>
          </p:nvPr>
        </p:nvSpPr>
        <p:spPr>
          <a:xfrm>
            <a:off x="420688" y="997763"/>
            <a:ext cx="7428988" cy="456515"/>
          </a:xfrm>
        </p:spPr>
        <p:txBody>
          <a:bodyPr/>
          <a:lstStyle/>
          <a:p>
            <a:r>
              <a:rPr lang="en-GB" dirty="0"/>
              <a:t>Cloud Workload Protection</a:t>
            </a:r>
            <a:endParaRPr lang="en-US" dirty="0"/>
          </a:p>
        </p:txBody>
      </p:sp>
      <p:sp>
        <p:nvSpPr>
          <p:cNvPr id="8" name="Rectangle 7">
            <a:extLst>
              <a:ext uri="{FF2B5EF4-FFF2-40B4-BE49-F238E27FC236}">
                <a16:creationId xmlns:a16="http://schemas.microsoft.com/office/drawing/2014/main" id="{032919C7-3B2D-46B7-BAD8-03AF37C711FF}"/>
              </a:ext>
            </a:extLst>
          </p:cNvPr>
          <p:cNvSpPr/>
          <p:nvPr/>
        </p:nvSpPr>
        <p:spPr>
          <a:xfrm>
            <a:off x="689971" y="1901968"/>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4F428528-5072-4B8A-991B-518A1CCA3826}"/>
              </a:ext>
            </a:extLst>
          </p:cNvPr>
          <p:cNvSpPr/>
          <p:nvPr/>
        </p:nvSpPr>
        <p:spPr>
          <a:xfrm>
            <a:off x="4544007" y="1901968"/>
            <a:ext cx="3104848" cy="24791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Rounded Corners 61">
            <a:extLst>
              <a:ext uri="{FF2B5EF4-FFF2-40B4-BE49-F238E27FC236}">
                <a16:creationId xmlns:a16="http://schemas.microsoft.com/office/drawing/2014/main" id="{F0539999-9A01-4852-B07C-CA11673CF49C}"/>
              </a:ext>
            </a:extLst>
          </p:cNvPr>
          <p:cNvSpPr/>
          <p:nvPr/>
        </p:nvSpPr>
        <p:spPr>
          <a:xfrm>
            <a:off x="687166" y="4640739"/>
            <a:ext cx="10814863" cy="539055"/>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36000" anchor="ctr"/>
          <a:lstStyle/>
          <a:p>
            <a:pPr algn="ctr">
              <a:lnSpc>
                <a:spcPts val="1800"/>
              </a:lnSpc>
            </a:pPr>
            <a:r>
              <a:rPr lang="en-US" b="1" dirty="0">
                <a:solidFill>
                  <a:srgbClr val="FFFFFF"/>
                </a:solidFill>
              </a:rPr>
              <a:t>Anti-virus and anti-malware agents</a:t>
            </a:r>
          </a:p>
        </p:txBody>
      </p:sp>
      <p:sp>
        <p:nvSpPr>
          <p:cNvPr id="75" name="Rectangle 74">
            <a:extLst>
              <a:ext uri="{FF2B5EF4-FFF2-40B4-BE49-F238E27FC236}">
                <a16:creationId xmlns:a16="http://schemas.microsoft.com/office/drawing/2014/main" id="{EA5CF34F-A77E-419B-9965-6DE11D856AE0}"/>
              </a:ext>
            </a:extLst>
          </p:cNvPr>
          <p:cNvSpPr/>
          <p:nvPr/>
        </p:nvSpPr>
        <p:spPr>
          <a:xfrm>
            <a:off x="693113" y="5154699"/>
            <a:ext cx="10821144" cy="564713"/>
          </a:xfrm>
          <a:prstGeom prst="rect">
            <a:avLst/>
          </a:prstGeom>
          <a:solidFill>
            <a:srgbClr val="052F59"/>
          </a:solidFill>
          <a:ln>
            <a:solidFill>
              <a:schemeClr val="accent2"/>
            </a:solidFill>
          </a:ln>
          <a:effectLst>
            <a:glow rad="1016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7650">
              <a:defRPr/>
            </a:pPr>
            <a:endParaRPr lang="en-US" sz="1200" b="1" dirty="0">
              <a:solidFill>
                <a:srgbClr val="FFFFFF"/>
              </a:solidFill>
            </a:endParaRPr>
          </a:p>
        </p:txBody>
      </p:sp>
      <p:grpSp>
        <p:nvGrpSpPr>
          <p:cNvPr id="4" name="Group 3">
            <a:extLst>
              <a:ext uri="{FF2B5EF4-FFF2-40B4-BE49-F238E27FC236}">
                <a16:creationId xmlns:a16="http://schemas.microsoft.com/office/drawing/2014/main" id="{7F291716-1932-445D-8211-7F017FC449F4}"/>
              </a:ext>
            </a:extLst>
          </p:cNvPr>
          <p:cNvGrpSpPr/>
          <p:nvPr/>
        </p:nvGrpSpPr>
        <p:grpSpPr>
          <a:xfrm>
            <a:off x="1642291" y="5166080"/>
            <a:ext cx="8907419" cy="545924"/>
            <a:chOff x="-503956" y="5157741"/>
            <a:chExt cx="8907419" cy="545924"/>
          </a:xfrm>
        </p:grpSpPr>
        <p:sp>
          <p:nvSpPr>
            <p:cNvPr id="48" name="Rectangle: Rounded Corners 61">
              <a:extLst>
                <a:ext uri="{FF2B5EF4-FFF2-40B4-BE49-F238E27FC236}">
                  <a16:creationId xmlns:a16="http://schemas.microsoft.com/office/drawing/2014/main" id="{A6B7FC08-D248-4CB0-A577-903CE83A18D5}"/>
                </a:ext>
              </a:extLst>
            </p:cNvPr>
            <p:cNvSpPr/>
            <p:nvPr/>
          </p:nvSpPr>
          <p:spPr>
            <a:xfrm>
              <a:off x="5358840" y="5166437"/>
              <a:ext cx="1484078" cy="536224"/>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Virtual machines</a:t>
              </a:r>
              <a:endParaRPr lang="en-US" sz="1400" dirty="0">
                <a:solidFill>
                  <a:srgbClr val="FFFFFF"/>
                </a:solidFill>
              </a:endParaRPr>
            </a:p>
          </p:txBody>
        </p:sp>
        <p:sp>
          <p:nvSpPr>
            <p:cNvPr id="49" name="Rectangle: Rounded Corners 61">
              <a:extLst>
                <a:ext uri="{FF2B5EF4-FFF2-40B4-BE49-F238E27FC236}">
                  <a16:creationId xmlns:a16="http://schemas.microsoft.com/office/drawing/2014/main" id="{C15AF84B-6821-49A1-B305-07BFD2F965CE}"/>
                </a:ext>
              </a:extLst>
            </p:cNvPr>
            <p:cNvSpPr/>
            <p:nvPr/>
          </p:nvSpPr>
          <p:spPr>
            <a:xfrm>
              <a:off x="3469332" y="5167718"/>
              <a:ext cx="1471511"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Virtual desktops</a:t>
              </a:r>
              <a:endParaRPr lang="en-US" sz="1400" dirty="0">
                <a:solidFill>
                  <a:srgbClr val="FFFFFF"/>
                </a:solidFill>
              </a:endParaRPr>
            </a:p>
          </p:txBody>
        </p:sp>
        <p:sp>
          <p:nvSpPr>
            <p:cNvPr id="51" name="Rectangle: Rounded Corners 61">
              <a:extLst>
                <a:ext uri="{FF2B5EF4-FFF2-40B4-BE49-F238E27FC236}">
                  <a16:creationId xmlns:a16="http://schemas.microsoft.com/office/drawing/2014/main" id="{9C06F257-A03D-4034-918C-CF06F19BCA04}"/>
                </a:ext>
              </a:extLst>
            </p:cNvPr>
            <p:cNvSpPr/>
            <p:nvPr/>
          </p:nvSpPr>
          <p:spPr>
            <a:xfrm>
              <a:off x="7258882" y="5167717"/>
              <a:ext cx="1144581"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Servers</a:t>
              </a:r>
              <a:endParaRPr lang="en-US" sz="1400" dirty="0">
                <a:solidFill>
                  <a:srgbClr val="FFFFFF"/>
                </a:solidFill>
              </a:endParaRPr>
            </a:p>
          </p:txBody>
        </p:sp>
        <p:cxnSp>
          <p:nvCxnSpPr>
            <p:cNvPr id="52" name="Straight Connector 51">
              <a:extLst>
                <a:ext uri="{FF2B5EF4-FFF2-40B4-BE49-F238E27FC236}">
                  <a16:creationId xmlns:a16="http://schemas.microsoft.com/office/drawing/2014/main" id="{31DE436D-3F13-4530-909D-A33C49E23648}"/>
                </a:ext>
              </a:extLst>
            </p:cNvPr>
            <p:cNvCxnSpPr>
              <a:cxnSpLocks/>
            </p:cNvCxnSpPr>
            <p:nvPr/>
          </p:nvCxnSpPr>
          <p:spPr>
            <a:xfrm>
              <a:off x="7169198" y="5287332"/>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69585D-D893-4D24-A548-2C01BA65ABB4}"/>
                </a:ext>
              </a:extLst>
            </p:cNvPr>
            <p:cNvCxnSpPr>
              <a:cxnSpLocks/>
            </p:cNvCxnSpPr>
            <p:nvPr/>
          </p:nvCxnSpPr>
          <p:spPr>
            <a:xfrm>
              <a:off x="5154225" y="5287332"/>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sp>
          <p:nvSpPr>
            <p:cNvPr id="32" name="Rectangle: Rounded Corners 61">
              <a:extLst>
                <a:ext uri="{FF2B5EF4-FFF2-40B4-BE49-F238E27FC236}">
                  <a16:creationId xmlns:a16="http://schemas.microsoft.com/office/drawing/2014/main" id="{180EDC5C-3B58-40B2-98AA-BCF2A9D3A92B}"/>
                </a:ext>
              </a:extLst>
            </p:cNvPr>
            <p:cNvSpPr/>
            <p:nvPr/>
          </p:nvSpPr>
          <p:spPr>
            <a:xfrm>
              <a:off x="1727277" y="5167717"/>
              <a:ext cx="1471511"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Endpoints</a:t>
              </a:r>
              <a:endParaRPr lang="en-US" sz="1400" dirty="0">
                <a:solidFill>
                  <a:srgbClr val="FFFFFF"/>
                </a:solidFill>
              </a:endParaRPr>
            </a:p>
          </p:txBody>
        </p:sp>
        <p:cxnSp>
          <p:nvCxnSpPr>
            <p:cNvPr id="33" name="Straight Connector 32">
              <a:extLst>
                <a:ext uri="{FF2B5EF4-FFF2-40B4-BE49-F238E27FC236}">
                  <a16:creationId xmlns:a16="http://schemas.microsoft.com/office/drawing/2014/main" id="{01AA18C9-EEAB-4062-96F9-3FFC452165B3}"/>
                </a:ext>
              </a:extLst>
            </p:cNvPr>
            <p:cNvCxnSpPr>
              <a:cxnSpLocks/>
            </p:cNvCxnSpPr>
            <p:nvPr/>
          </p:nvCxnSpPr>
          <p:spPr>
            <a:xfrm>
              <a:off x="3281881" y="5279024"/>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sp>
          <p:nvSpPr>
            <p:cNvPr id="61" name="Rectangle: Rounded Corners 61">
              <a:extLst>
                <a:ext uri="{FF2B5EF4-FFF2-40B4-BE49-F238E27FC236}">
                  <a16:creationId xmlns:a16="http://schemas.microsoft.com/office/drawing/2014/main" id="{9F95F537-00C6-4354-892C-E36389A28B50}"/>
                </a:ext>
              </a:extLst>
            </p:cNvPr>
            <p:cNvSpPr/>
            <p:nvPr/>
          </p:nvSpPr>
          <p:spPr>
            <a:xfrm>
              <a:off x="-503956" y="5157741"/>
              <a:ext cx="2269567" cy="535947"/>
            </a:xfrm>
            <a:prstGeom prst="rect">
              <a:avLst/>
            </a:prstGeom>
            <a:noFill/>
            <a:ln w="28575">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tIns="0" bIns="0" anchor="ctr"/>
            <a:lstStyle/>
            <a:p>
              <a:pPr algn="ctr">
                <a:lnSpc>
                  <a:spcPts val="1800"/>
                </a:lnSpc>
              </a:pPr>
              <a:r>
                <a:rPr lang="en-GB" sz="1400" dirty="0">
                  <a:solidFill>
                    <a:srgbClr val="FFFFFF"/>
                  </a:solidFill>
                </a:rPr>
                <a:t>Next-gen firewalls</a:t>
              </a:r>
              <a:endParaRPr lang="en-US" sz="1400" dirty="0">
                <a:solidFill>
                  <a:srgbClr val="FFFFFF"/>
                </a:solidFill>
              </a:endParaRPr>
            </a:p>
          </p:txBody>
        </p:sp>
        <p:cxnSp>
          <p:nvCxnSpPr>
            <p:cNvPr id="62" name="Straight Connector 61">
              <a:extLst>
                <a:ext uri="{FF2B5EF4-FFF2-40B4-BE49-F238E27FC236}">
                  <a16:creationId xmlns:a16="http://schemas.microsoft.com/office/drawing/2014/main" id="{3AACA9B5-B82D-4583-A5CA-5AEFFF3D756F}"/>
                </a:ext>
              </a:extLst>
            </p:cNvPr>
            <p:cNvCxnSpPr>
              <a:cxnSpLocks/>
            </p:cNvCxnSpPr>
            <p:nvPr/>
          </p:nvCxnSpPr>
          <p:spPr>
            <a:xfrm>
              <a:off x="1727277" y="5279024"/>
              <a:ext cx="0" cy="304577"/>
            </a:xfrm>
            <a:prstGeom prst="line">
              <a:avLst/>
            </a:prstGeom>
            <a:ln>
              <a:gradFill>
                <a:gsLst>
                  <a:gs pos="0">
                    <a:srgbClr val="003D7A"/>
                  </a:gs>
                  <a:gs pos="52000">
                    <a:schemeClr val="accent1">
                      <a:lumMod val="45000"/>
                      <a:lumOff val="55000"/>
                    </a:schemeClr>
                  </a:gs>
                  <a:gs pos="90000">
                    <a:srgbClr val="003D7A"/>
                  </a:gs>
                </a:gsLst>
                <a:lin ang="60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4894713"/>
      </p:ext>
    </p:extLst>
  </p:cSld>
  <p:clrMapOvr>
    <a:masterClrMapping/>
  </p:clrMapOvr>
  <mc:AlternateContent xmlns:mc="http://schemas.openxmlformats.org/markup-compatibility/2006" xmlns:p14="http://schemas.microsoft.com/office/powerpoint/2010/main">
    <mc:Choice Requires="p14">
      <p:transition spd="slow" p14:dur="225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heme/theme1.xml><?xml version="1.0" encoding="utf-8"?>
<a:theme xmlns:a="http://schemas.openxmlformats.org/drawingml/2006/main" name="Sophos">
  <a:themeElements>
    <a:clrScheme name="Sophos">
      <a:dk1>
        <a:srgbClr val="46494F"/>
      </a:dk1>
      <a:lt1>
        <a:srgbClr val="FFFFFF"/>
      </a:lt1>
      <a:dk2>
        <a:srgbClr val="00193C"/>
      </a:dk2>
      <a:lt2>
        <a:srgbClr val="6EB4E7"/>
      </a:lt2>
      <a:accent1>
        <a:srgbClr val="055BB5"/>
      </a:accent1>
      <a:accent2>
        <a:srgbClr val="0090DD"/>
      </a:accent2>
      <a:accent3>
        <a:srgbClr val="FF8300"/>
      </a:accent3>
      <a:accent4>
        <a:srgbClr val="3FAE29"/>
      </a:accent4>
      <a:accent5>
        <a:srgbClr val="00ADC9"/>
      </a:accent5>
      <a:accent6>
        <a:srgbClr val="023C79"/>
      </a:accent6>
      <a:hlink>
        <a:srgbClr val="005EB8"/>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phos Corporate Template.pptx" id="{66E89343-09E9-4168-A244-8D41DE1E7E09}" vid="{EA8A7044-491D-43E7-B787-0E1C93624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199940FBBE3A44B4C423F5B3A17293" ma:contentTypeVersion="14" ma:contentTypeDescription="Create a new document." ma:contentTypeScope="" ma:versionID="94f7bd43897159f1d45ffa51f6c30212">
  <xsd:schema xmlns:xsd="http://www.w3.org/2001/XMLSchema" xmlns:xs="http://www.w3.org/2001/XMLSchema" xmlns:p="http://schemas.microsoft.com/office/2006/metadata/properties" xmlns:ns3="645b48a5-2ddc-4d1e-ba94-040d68cc0d67" xmlns:ns4="cbb5d4ef-bdf3-4246-9a15-d8dc44ae07fb" targetNamespace="http://schemas.microsoft.com/office/2006/metadata/properties" ma:root="true" ma:fieldsID="4a0cb0a0af69e246e86e1e504dc43d61" ns3:_="" ns4:_="">
    <xsd:import namespace="645b48a5-2ddc-4d1e-ba94-040d68cc0d67"/>
    <xsd:import namespace="cbb5d4ef-bdf3-4246-9a15-d8dc44ae07fb"/>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b48a5-2ddc-4d1e-ba94-040d68cc0d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5d4ef-bdf3-4246-9a15-d8dc44ae07fb"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52B77-3A21-4D46-BFD2-530D95DCB9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DB48C52-D92D-4901-A5C9-262CCB12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b48a5-2ddc-4d1e-ba94-040d68cc0d67"/>
    <ds:schemaRef ds:uri="cbb5d4ef-bdf3-4246-9a15-d8dc44ae0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8628BE-1A10-4EB5-BB5A-6C62834A7D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Sophos Corporate Template</Template>
  <TotalTime>522</TotalTime>
  <Words>4509</Words>
  <Application>Microsoft Office PowerPoint</Application>
  <PresentationFormat>Widescreen</PresentationFormat>
  <Paragraphs>421</Paragraphs>
  <Slides>29</Slides>
  <Notes>28</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Amazon Ember</vt:lpstr>
      <vt:lpstr>Arial</vt:lpstr>
      <vt:lpstr>Calibri</vt:lpstr>
      <vt:lpstr>Calibri Light</vt:lpstr>
      <vt:lpstr>Courier New</vt:lpstr>
      <vt:lpstr>Franklin Gothic Demi</vt:lpstr>
      <vt:lpstr>LucidaGrande</vt:lpstr>
      <vt:lpstr>Segoe UI</vt:lpstr>
      <vt:lpstr>Sophos Sans Light</vt:lpstr>
      <vt:lpstr>Sophos Sans Regular</vt:lpstr>
      <vt:lpstr>Symbol</vt:lpstr>
      <vt:lpstr>Times New Roman</vt:lpstr>
      <vt:lpstr>Wingdings</vt:lpstr>
      <vt:lpstr>Sophos</vt:lpstr>
      <vt:lpstr>PowerPoint Presentation</vt:lpstr>
      <vt:lpstr>Securing the Public Cloud  with Sophos</vt:lpstr>
      <vt:lpstr>Securing the Public Cloud  with Sophos</vt:lpstr>
      <vt:lpstr>Cloud Security is a Shared Responsibility</vt:lpstr>
      <vt:lpstr>The Shifting Landscape for Security Teams</vt:lpstr>
      <vt:lpstr>Attacker Shift to Configuration Vulnerabilities</vt:lpstr>
      <vt:lpstr>Priorities for IT Security</vt:lpstr>
      <vt:lpstr>Successful, Secure and Scalable Cloud Transformations</vt:lpstr>
      <vt:lpstr>Automate Protection of Workloads and Data</vt:lpstr>
      <vt:lpstr>Identify Critical Weak Signals of Attacker Behavior </vt:lpstr>
      <vt:lpstr>Start with Visibility</vt:lpstr>
      <vt:lpstr>Sophos Cloud Optix</vt:lpstr>
      <vt:lpstr>Detect and Prevent Cloud Infrastructure Vulnerabilities</vt:lpstr>
      <vt:lpstr>Visualise hidden Security Threats</vt:lpstr>
      <vt:lpstr>Automate and Simplify Security Controls</vt:lpstr>
      <vt:lpstr>Automate and simplify security controls</vt:lpstr>
      <vt:lpstr>Wipe Out Avoidable Breaches</vt:lpstr>
      <vt:lpstr>Wiping out Avoidable Breaches </vt:lpstr>
      <vt:lpstr>Cloud Optix Demo</vt:lpstr>
      <vt:lpstr>PowerPoint Presentation</vt:lpstr>
      <vt:lpstr>Protect Cloud Data and Shared Storage</vt:lpstr>
      <vt:lpstr>Summary and Next Steps</vt:lpstr>
      <vt:lpstr>Sophos Hybrid Cloud Security Portfolio</vt:lpstr>
      <vt:lpstr>Next Steps</vt:lpstr>
      <vt:lpstr>PowerPoint Presentation</vt:lpstr>
      <vt:lpstr>Security at the Pace of DevOps</vt:lpstr>
      <vt:lpstr>How Cloud Optix Counts ‘Cloud Assets’</vt:lpstr>
      <vt:lpstr>Brute Force Attacks</vt:lpstr>
      <vt:lpstr>Manage IAM Roles Efficiently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Your Cloud Transformation Hybrid Cloud Security Best Practices</dc:title>
  <dc:creator>Richard Beckett</dc:creator>
  <cp:lastModifiedBy>Richard Beckett</cp:lastModifiedBy>
  <cp:revision>1</cp:revision>
  <cp:lastPrinted>2016-03-23T18:25:27Z</cp:lastPrinted>
  <dcterms:created xsi:type="dcterms:W3CDTF">2021-06-04T10:26:19Z</dcterms:created>
  <dcterms:modified xsi:type="dcterms:W3CDTF">2021-07-06T09:23:23Z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96700893</vt:i4>
  </property>
  <property fmtid="{D5CDD505-2E9C-101B-9397-08002B2CF9AE}" pid="3" name="_NewReviewCycle">
    <vt:lpwstr/>
  </property>
  <property fmtid="{D5CDD505-2E9C-101B-9397-08002B2CF9AE}" pid="4" name="_EmailSubject">
    <vt:lpwstr>KH PKO keynote</vt:lpwstr>
  </property>
  <property fmtid="{D5CDD505-2E9C-101B-9397-08002B2CF9AE}" pid="5" name="_AuthorEmail">
    <vt:lpwstr>kris.hagerman@sophos.com</vt:lpwstr>
  </property>
  <property fmtid="{D5CDD505-2E9C-101B-9397-08002B2CF9AE}" pid="6" name="_AuthorEmailDisplayName">
    <vt:lpwstr>Kris Hagerman</vt:lpwstr>
  </property>
  <property fmtid="{D5CDD505-2E9C-101B-9397-08002B2CF9AE}" pid="7" name="_PreviousAdHocReviewCycleID">
    <vt:i4>-1472469932</vt:i4>
  </property>
  <property fmtid="{D5CDD505-2E9C-101B-9397-08002B2CF9AE}" pid="8" name="ContentTypeId">
    <vt:lpwstr>0x010100E8199940FBBE3A44B4C423F5B3A17293</vt:lpwstr>
  </property>
</Properties>
</file>